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68" r:id="rId1"/>
  </p:sldMasterIdLst>
  <p:sldIdLst>
    <p:sldId id="256" r:id="rId2"/>
    <p:sldId id="276" r:id="rId3"/>
    <p:sldId id="277" r:id="rId4"/>
    <p:sldId id="278" r:id="rId5"/>
    <p:sldId id="279" r:id="rId6"/>
    <p:sldId id="280" r:id="rId7"/>
    <p:sldId id="281" r:id="rId8"/>
    <p:sldId id="282" r:id="rId9"/>
    <p:sldId id="300" r:id="rId10"/>
    <p:sldId id="257" r:id="rId11"/>
    <p:sldId id="263" r:id="rId12"/>
    <p:sldId id="294" r:id="rId13"/>
    <p:sldId id="295" r:id="rId14"/>
    <p:sldId id="296" r:id="rId15"/>
    <p:sldId id="297" r:id="rId16"/>
    <p:sldId id="298" r:id="rId17"/>
    <p:sldId id="262" r:id="rId18"/>
    <p:sldId id="299" r:id="rId19"/>
    <p:sldId id="301" r:id="rId20"/>
    <p:sldId id="264" r:id="rId21"/>
    <p:sldId id="265" r:id="rId22"/>
    <p:sldId id="302" r:id="rId23"/>
    <p:sldId id="266" r:id="rId24"/>
    <p:sldId id="292" r:id="rId25"/>
    <p:sldId id="293" r:id="rId26"/>
    <p:sldId id="267" r:id="rId27"/>
    <p:sldId id="268" r:id="rId28"/>
  </p:sldIdLst>
  <p:sldSz cx="9144000" cy="6858000" type="screen4x3"/>
  <p:notesSz cx="6858000" cy="9144000"/>
  <p:defaultTextStyle>
    <a:defPPr>
      <a:defRPr lang="es-AR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EFFE3"/>
    <a:srgbClr val="532B2B"/>
    <a:srgbClr val="464C32"/>
    <a:srgbClr val="AB2421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81" d="100"/>
          <a:sy n="81" d="100"/>
        </p:scale>
        <p:origin x="-186" y="-84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6 Triángulo isósceles"/>
          <p:cNvSpPr/>
          <p:nvPr/>
        </p:nvSpPr>
        <p:spPr>
          <a:xfrm rot="16200000">
            <a:off x="7554353" y="5254283"/>
            <a:ext cx="1892949" cy="1294228"/>
          </a:xfrm>
          <a:prstGeom prst="triangle">
            <a:avLst>
              <a:gd name="adj" fmla="val 51323"/>
            </a:avLst>
          </a:prstGeom>
          <a:gradFill flip="none" rotWithShape="1">
            <a:gsLst>
              <a:gs pos="0">
                <a:schemeClr val="accent1">
                  <a:shade val="30000"/>
                  <a:satMod val="155000"/>
                  <a:alpha val="100000"/>
                </a:schemeClr>
              </a:gs>
              <a:gs pos="60000">
                <a:schemeClr val="accent1">
                  <a:satMod val="160000"/>
                  <a:alpha val="100000"/>
                </a:schemeClr>
              </a:gs>
              <a:gs pos="100000">
                <a:schemeClr val="accent1">
                  <a:tint val="70000"/>
                  <a:satMod val="200000"/>
                  <a:alpha val="100000"/>
                </a:schemeClr>
              </a:gs>
            </a:gsLst>
            <a:lin ang="15500000" scaled="1"/>
            <a:tileRect/>
          </a:gra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7 Título"/>
          <p:cNvSpPr>
            <a:spLocks noGrp="1"/>
          </p:cNvSpPr>
          <p:nvPr>
            <p:ph type="ctrTitle"/>
          </p:nvPr>
        </p:nvSpPr>
        <p:spPr>
          <a:xfrm>
            <a:off x="540544" y="776288"/>
            <a:ext cx="8062912" cy="1470025"/>
          </a:xfrm>
        </p:spPr>
        <p:txBody>
          <a:bodyPr anchor="b">
            <a:normAutofit/>
          </a:bodyPr>
          <a:lstStyle>
            <a:lvl1pPr algn="r">
              <a:defRPr sz="4400"/>
            </a:lvl1pPr>
          </a:lstStyle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9" name="8 Subtítulo"/>
          <p:cNvSpPr>
            <a:spLocks noGrp="1"/>
          </p:cNvSpPr>
          <p:nvPr>
            <p:ph type="subTitle" idx="1"/>
          </p:nvPr>
        </p:nvSpPr>
        <p:spPr>
          <a:xfrm>
            <a:off x="540544" y="2250280"/>
            <a:ext cx="8062912" cy="1752600"/>
          </a:xfrm>
        </p:spPr>
        <p:txBody>
          <a:bodyPr/>
          <a:lstStyle>
            <a:lvl1pPr marL="0" marR="36576" indent="0" algn="r">
              <a:spcBef>
                <a:spcPts val="0"/>
              </a:spcBef>
              <a:buNone/>
              <a:defRPr>
                <a:ln>
                  <a:solidFill>
                    <a:schemeClr val="bg2"/>
                  </a:solidFill>
                </a:ln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es-ES" smtClean="0"/>
              <a:t>Haga clic para modificar el estilo de subtítulo del patrón</a:t>
            </a:r>
            <a:endParaRPr kumimoji="0" lang="en-US"/>
          </a:p>
        </p:txBody>
      </p:sp>
      <p:sp>
        <p:nvSpPr>
          <p:cNvPr id="28" name="27 Marcador de fecha"/>
          <p:cNvSpPr>
            <a:spLocks noGrp="1"/>
          </p:cNvSpPr>
          <p:nvPr>
            <p:ph type="dt" sz="half" idx="10"/>
          </p:nvPr>
        </p:nvSpPr>
        <p:spPr>
          <a:xfrm>
            <a:off x="1371600" y="6012656"/>
            <a:ext cx="5791200" cy="365125"/>
          </a:xfrm>
        </p:spPr>
        <p:txBody>
          <a:bodyPr tIns="0" bIns="0" anchor="t"/>
          <a:lstStyle>
            <a:lvl1pPr algn="r">
              <a:defRPr sz="1000"/>
            </a:lvl1pPr>
          </a:lstStyle>
          <a:p>
            <a:pPr>
              <a:defRPr/>
            </a:pPr>
            <a:fld id="{FBD4E10A-3040-4941-86D2-F23DE4B4B0A3}" type="datetimeFigureOut">
              <a:rPr lang="es-AR" smtClean="0"/>
              <a:pPr>
                <a:defRPr/>
              </a:pPr>
              <a:t>04/07/2013</a:t>
            </a:fld>
            <a:endParaRPr lang="es-AR"/>
          </a:p>
        </p:txBody>
      </p:sp>
      <p:sp>
        <p:nvSpPr>
          <p:cNvPr id="17" name="16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1371600" y="5650704"/>
            <a:ext cx="5791200" cy="365125"/>
          </a:xfrm>
        </p:spPr>
        <p:txBody>
          <a:bodyPr tIns="0" bIns="0" anchor="b"/>
          <a:lstStyle>
            <a:lvl1pPr algn="r">
              <a:defRPr sz="1100"/>
            </a:lvl1pPr>
          </a:lstStyle>
          <a:p>
            <a:pPr>
              <a:defRPr/>
            </a:pPr>
            <a:endParaRPr lang="es-AR"/>
          </a:p>
        </p:txBody>
      </p:sp>
      <p:sp>
        <p:nvSpPr>
          <p:cNvPr id="29" name="28 Marcador de número de diapositiva"/>
          <p:cNvSpPr>
            <a:spLocks noGrp="1"/>
          </p:cNvSpPr>
          <p:nvPr>
            <p:ph type="sldNum" sz="quarter" idx="12"/>
          </p:nvPr>
        </p:nvSpPr>
        <p:spPr>
          <a:xfrm>
            <a:off x="8392247" y="5752307"/>
            <a:ext cx="502920" cy="365125"/>
          </a:xfrm>
        </p:spPr>
        <p:txBody>
          <a:bodyPr anchor="ctr"/>
          <a:lstStyle>
            <a:lvl1pPr algn="ctr">
              <a:defRPr sz="1300">
                <a:solidFill>
                  <a:srgbClr val="FFFFFF"/>
                </a:solidFill>
              </a:defRPr>
            </a:lvl1pPr>
          </a:lstStyle>
          <a:p>
            <a:pPr>
              <a:defRPr/>
            </a:pPr>
            <a:fld id="{D250EF7A-8ED2-4065-8FB7-70205B929FEB}" type="slidenum">
              <a:rPr lang="es-AR" smtClean="0"/>
              <a:pPr>
                <a:defRPr/>
              </a:pPr>
              <a:t>‹Nº›</a:t>
            </a:fld>
            <a:endParaRPr lang="es-AR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67494"/>
            <a:ext cx="8229600" cy="1399032"/>
          </a:xfrm>
        </p:spPr>
        <p:txBody>
          <a:bodyPr/>
          <a:lstStyle/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57200" y="1882808"/>
            <a:ext cx="8229600" cy="4572000"/>
          </a:xfrm>
        </p:spPr>
        <p:txBody>
          <a:bodyPr/>
          <a:lstStyle/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>
          <a:xfrm>
            <a:off x="4791456" y="6480048"/>
            <a:ext cx="2133600" cy="301752"/>
          </a:xfrm>
        </p:spPr>
        <p:txBody>
          <a:bodyPr/>
          <a:lstStyle/>
          <a:p>
            <a:pPr>
              <a:defRPr/>
            </a:pPr>
            <a:fld id="{0239C5F2-D95E-4678-AF35-8B2345F3002C}" type="datetimeFigureOut">
              <a:rPr lang="es-AR" smtClean="0"/>
              <a:pPr>
                <a:defRPr/>
              </a:pPr>
              <a:t>04/07/2013</a:t>
            </a:fld>
            <a:endParaRPr lang="es-AR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457200" y="6480969"/>
            <a:ext cx="4260056" cy="300831"/>
          </a:xfrm>
        </p:spPr>
        <p:txBody>
          <a:bodyPr/>
          <a:lstStyle/>
          <a:p>
            <a:pPr>
              <a:defRPr/>
            </a:pPr>
            <a:endParaRPr lang="es-AR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7F64296B-7CDC-435F-A582-D947091CEECD}" type="slidenum">
              <a:rPr lang="es-AR" smtClean="0"/>
              <a:pPr>
                <a:defRPr/>
              </a:pPr>
              <a:t>‹Nº›</a:t>
            </a:fld>
            <a:endParaRPr lang="es-AR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Encabezado de sección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8 Triángulo rectángulo"/>
          <p:cNvSpPr/>
          <p:nvPr/>
        </p:nvSpPr>
        <p:spPr>
          <a:xfrm flipV="1">
            <a:off x="7034" y="7034"/>
            <a:ext cx="9129932" cy="6836899"/>
          </a:xfrm>
          <a:prstGeom prst="rtTriangle">
            <a:avLst/>
          </a:prstGeom>
          <a:gradFill flip="none" rotWithShape="1">
            <a:gsLst>
              <a:gs pos="0">
                <a:schemeClr val="tx2">
                  <a:alpha val="10000"/>
                </a:schemeClr>
              </a:gs>
              <a:gs pos="70000">
                <a:schemeClr val="tx2">
                  <a:alpha val="8000"/>
                </a:schemeClr>
              </a:gs>
              <a:gs pos="100000">
                <a:schemeClr val="tx2">
                  <a:alpha val="1000"/>
                </a:schemeClr>
              </a:gs>
            </a:gsLst>
            <a:lin ang="8000000" scaled="1"/>
            <a:tileRect/>
          </a:gra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algn="ctr" defTabSz="914400" rtl="0" eaLnBrk="1" latinLnBrk="0" hangingPunct="1"/>
            <a:endParaRPr kumimoji="0" lang="en-US" sz="1800" kern="120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7 Triángulo isósceles"/>
          <p:cNvSpPr/>
          <p:nvPr/>
        </p:nvSpPr>
        <p:spPr>
          <a:xfrm rot="5400000" flipV="1">
            <a:off x="7554353" y="309490"/>
            <a:ext cx="1892949" cy="1294228"/>
          </a:xfrm>
          <a:prstGeom prst="triangle">
            <a:avLst>
              <a:gd name="adj" fmla="val 51323"/>
            </a:avLst>
          </a:prstGeom>
          <a:gradFill flip="none" rotWithShape="1">
            <a:gsLst>
              <a:gs pos="0">
                <a:schemeClr val="accent1">
                  <a:shade val="30000"/>
                  <a:satMod val="155000"/>
                  <a:alpha val="100000"/>
                </a:schemeClr>
              </a:gs>
              <a:gs pos="60000">
                <a:schemeClr val="accent1">
                  <a:satMod val="160000"/>
                  <a:alpha val="100000"/>
                </a:schemeClr>
              </a:gs>
              <a:gs pos="100000">
                <a:schemeClr val="accent1">
                  <a:tint val="70000"/>
                  <a:satMod val="200000"/>
                  <a:alpha val="100000"/>
                </a:schemeClr>
              </a:gs>
            </a:gsLst>
            <a:lin ang="15500000" scaled="1"/>
            <a:tileRect/>
          </a:gra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>
          <a:xfrm>
            <a:off x="6955632" y="6477000"/>
            <a:ext cx="2133600" cy="304800"/>
          </a:xfrm>
        </p:spPr>
        <p:txBody>
          <a:bodyPr/>
          <a:lstStyle/>
          <a:p>
            <a:pPr>
              <a:defRPr/>
            </a:pPr>
            <a:fld id="{99600997-070F-40DC-8BD1-A609035BB0BE}" type="datetimeFigureOut">
              <a:rPr lang="es-AR" smtClean="0"/>
              <a:pPr>
                <a:defRPr/>
              </a:pPr>
              <a:t>04/07/2013</a:t>
            </a:fld>
            <a:endParaRPr lang="es-AR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2619376" y="6480969"/>
            <a:ext cx="4260056" cy="300831"/>
          </a:xfrm>
        </p:spPr>
        <p:txBody>
          <a:bodyPr/>
          <a:lstStyle/>
          <a:p>
            <a:pPr>
              <a:defRPr/>
            </a:pPr>
            <a:endParaRPr lang="es-AR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>
          <a:xfrm>
            <a:off x="8451056" y="809624"/>
            <a:ext cx="502920" cy="300831"/>
          </a:xfrm>
        </p:spPr>
        <p:txBody>
          <a:bodyPr/>
          <a:lstStyle/>
          <a:p>
            <a:pPr>
              <a:defRPr/>
            </a:pPr>
            <a:fld id="{39E9EF6E-BB75-431D-8BA7-5E2B722465A6}" type="slidenum">
              <a:rPr lang="es-AR" smtClean="0"/>
              <a:pPr>
                <a:defRPr/>
              </a:pPr>
              <a:t>‹Nº›</a:t>
            </a:fld>
            <a:endParaRPr lang="es-AR"/>
          </a:p>
        </p:txBody>
      </p:sp>
      <p:cxnSp>
        <p:nvCxnSpPr>
          <p:cNvPr id="11" name="10 Conector recto"/>
          <p:cNvCxnSpPr/>
          <p:nvPr/>
        </p:nvCxnSpPr>
        <p:spPr>
          <a:xfrm rot="10800000">
            <a:off x="6468794" y="9381"/>
            <a:ext cx="2672861" cy="1900210"/>
          </a:xfrm>
          <a:prstGeom prst="line">
            <a:avLst/>
          </a:prstGeom>
          <a:noFill/>
          <a:ln w="6000" cap="rnd" cmpd="sng" algn="ctr">
            <a:solidFill>
              <a:schemeClr val="bg2">
                <a:tint val="50000"/>
                <a:satMod val="200000"/>
                <a:alpha val="45000"/>
              </a:schemeClr>
            </a:solidFill>
            <a:prstDash val="solid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0" name="9 Conector recto"/>
          <p:cNvCxnSpPr/>
          <p:nvPr/>
        </p:nvCxnSpPr>
        <p:spPr>
          <a:xfrm flipV="1">
            <a:off x="0" y="7034"/>
            <a:ext cx="9136966" cy="6843933"/>
          </a:xfrm>
          <a:prstGeom prst="line">
            <a:avLst/>
          </a:prstGeom>
          <a:noFill/>
          <a:ln w="5000" cap="rnd" cmpd="sng" algn="ctr">
            <a:solidFill>
              <a:schemeClr val="bg2">
                <a:tint val="55000"/>
                <a:satMod val="200000"/>
                <a:alpha val="35000"/>
              </a:schemeClr>
            </a:solidFill>
            <a:prstDash val="solid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381000" y="271464"/>
            <a:ext cx="7239000" cy="1362075"/>
          </a:xfrm>
        </p:spPr>
        <p:txBody>
          <a:bodyPr anchor="ctr"/>
          <a:lstStyle>
            <a:lvl1pPr marL="0" algn="l">
              <a:buNone/>
              <a:defRPr sz="3600" b="1" cap="none" baseline="0"/>
            </a:lvl1pPr>
          </a:lstStyle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381000" y="1633536"/>
            <a:ext cx="3886200" cy="2286000"/>
          </a:xfrm>
        </p:spPr>
        <p:txBody>
          <a:bodyPr anchor="t"/>
          <a:lstStyle>
            <a:lvl1pPr marL="54864" indent="0" algn="l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es-ES" smtClean="0"/>
              <a:t>Haga clic para modificar el estilo de texto del patrón</a:t>
            </a:r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marL="0" algn="l">
              <a:defRPr/>
            </a:lvl1pPr>
          </a:lstStyle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722437"/>
            <a:ext cx="4038600" cy="452596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722437"/>
            <a:ext cx="4038600" cy="452596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>
          <a:xfrm>
            <a:off x="4791456" y="6480969"/>
            <a:ext cx="2133600" cy="301752"/>
          </a:xfrm>
        </p:spPr>
        <p:txBody>
          <a:bodyPr/>
          <a:lstStyle/>
          <a:p>
            <a:pPr>
              <a:defRPr/>
            </a:pPr>
            <a:fld id="{545A055E-CFF7-4B2B-BDD9-73ED0A9851E2}" type="datetimeFigureOut">
              <a:rPr lang="es-AR" smtClean="0"/>
              <a:pPr>
                <a:defRPr/>
              </a:pPr>
              <a:t>04/07/2013</a:t>
            </a:fld>
            <a:endParaRPr lang="es-AR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457200" y="6480969"/>
            <a:ext cx="4260056" cy="301752"/>
          </a:xfrm>
        </p:spPr>
        <p:txBody>
          <a:bodyPr/>
          <a:lstStyle/>
          <a:p>
            <a:pPr>
              <a:defRPr/>
            </a:pPr>
            <a:endParaRPr lang="es-AR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>
          <a:xfrm>
            <a:off x="7589520" y="6480969"/>
            <a:ext cx="502920" cy="301752"/>
          </a:xfrm>
        </p:spPr>
        <p:txBody>
          <a:bodyPr/>
          <a:lstStyle/>
          <a:p>
            <a:pPr>
              <a:defRPr/>
            </a:pPr>
            <a:fld id="{E09A5958-DB5C-4899-B8B8-4B3EA825F67F}" type="slidenum">
              <a:rPr lang="es-AR" smtClean="0"/>
              <a:pPr>
                <a:defRPr/>
              </a:pPr>
              <a:t>‹Nº›</a:t>
            </a:fld>
            <a:endParaRPr lang="es-AR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ación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248198" y="290732"/>
            <a:ext cx="1066800" cy="6153912"/>
          </a:xfrm>
        </p:spPr>
        <p:txBody>
          <a:bodyPr vert="vert270" anchor="b"/>
          <a:lstStyle>
            <a:lvl1pPr marL="0" algn="ctr">
              <a:defRPr sz="3300" b="1">
                <a:ln w="6350">
                  <a:solidFill>
                    <a:schemeClr val="tx1"/>
                  </a:solidFill>
                </a:ln>
                <a:solidFill>
                  <a:schemeClr val="tx1"/>
                </a:solidFill>
              </a:defRPr>
            </a:lvl1pPr>
          </a:lstStyle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1365006" y="290732"/>
            <a:ext cx="581024" cy="3017520"/>
          </a:xfrm>
          <a:solidFill>
            <a:schemeClr val="bg1"/>
          </a:solidFill>
          <a:ln w="12700">
            <a:noFill/>
          </a:ln>
        </p:spPr>
        <p:txBody>
          <a:bodyPr vert="vert270" anchor="ctr"/>
          <a:lstStyle>
            <a:lvl1pPr marL="0" indent="0" algn="ctr">
              <a:buNone/>
              <a:defRPr sz="16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s-ES" smtClean="0"/>
              <a:t>Haga clic para modificar el estilo de texto del patrón</a:t>
            </a:r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3"/>
          </p:nvPr>
        </p:nvSpPr>
        <p:spPr>
          <a:xfrm>
            <a:off x="1365006" y="3427124"/>
            <a:ext cx="581024" cy="3017520"/>
          </a:xfrm>
          <a:solidFill>
            <a:schemeClr val="bg1"/>
          </a:solidFill>
          <a:ln w="12700">
            <a:noFill/>
          </a:ln>
        </p:spPr>
        <p:txBody>
          <a:bodyPr vert="vert270" anchor="ctr"/>
          <a:lstStyle>
            <a:lvl1pPr marL="0" indent="0" algn="ctr">
              <a:buNone/>
              <a:defRPr sz="16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s-ES" smtClean="0"/>
              <a:t>Haga clic para modificar el estilo de texto del patrón</a:t>
            </a:r>
          </a:p>
        </p:txBody>
      </p:sp>
      <p:sp>
        <p:nvSpPr>
          <p:cNvPr id="5" name="4 Marcador de contenido"/>
          <p:cNvSpPr>
            <a:spLocks noGrp="1"/>
          </p:cNvSpPr>
          <p:nvPr>
            <p:ph sz="quarter" idx="2"/>
          </p:nvPr>
        </p:nvSpPr>
        <p:spPr>
          <a:xfrm>
            <a:off x="2022230" y="290732"/>
            <a:ext cx="6858000" cy="3017520"/>
          </a:xfrm>
        </p:spPr>
        <p:txBody>
          <a:bodyPr/>
          <a:lstStyle>
            <a:lvl1pPr algn="l">
              <a:defRPr sz="2400"/>
            </a:lvl1pPr>
            <a:lvl2pPr algn="l">
              <a:defRPr sz="2000"/>
            </a:lvl2pPr>
            <a:lvl3pPr algn="l">
              <a:defRPr sz="1800"/>
            </a:lvl3pPr>
            <a:lvl4pPr algn="l">
              <a:defRPr sz="1600"/>
            </a:lvl4pPr>
            <a:lvl5pPr algn="l">
              <a:defRPr sz="1600"/>
            </a:lvl5pPr>
          </a:lstStyle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2022230" y="3427124"/>
            <a:ext cx="6858000" cy="301752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>
          <a:xfrm>
            <a:off x="4791456" y="6480969"/>
            <a:ext cx="2130552" cy="301752"/>
          </a:xfrm>
        </p:spPr>
        <p:txBody>
          <a:bodyPr/>
          <a:lstStyle/>
          <a:p>
            <a:pPr>
              <a:defRPr/>
            </a:pPr>
            <a:fld id="{871B64AB-4214-4D0E-AA6E-A3EEF782C7CD}" type="datetimeFigureOut">
              <a:rPr lang="es-AR" smtClean="0"/>
              <a:pPr>
                <a:defRPr/>
              </a:pPr>
              <a:t>04/07/2013</a:t>
            </a:fld>
            <a:endParaRPr lang="es-AR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457200" y="6480969"/>
            <a:ext cx="4261104" cy="301752"/>
          </a:xfrm>
        </p:spPr>
        <p:txBody>
          <a:bodyPr/>
          <a:lstStyle/>
          <a:p>
            <a:pPr>
              <a:defRPr/>
            </a:pPr>
            <a:endParaRPr lang="es-AR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>
          <a:xfrm>
            <a:off x="7589520" y="6483096"/>
            <a:ext cx="502920" cy="301752"/>
          </a:xfrm>
        </p:spPr>
        <p:txBody>
          <a:bodyPr/>
          <a:lstStyle>
            <a:lvl1pPr algn="ctr">
              <a:defRPr/>
            </a:lvl1pPr>
          </a:lstStyle>
          <a:p>
            <a:pPr>
              <a:defRPr/>
            </a:pPr>
            <a:fld id="{077CF415-D31B-437E-8C43-A424B077CBD7}" type="slidenum">
              <a:rPr lang="es-AR" smtClean="0"/>
              <a:pPr>
                <a:defRPr/>
              </a:pPr>
              <a:t>‹Nº›</a:t>
            </a:fld>
            <a:endParaRPr lang="es-AR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b="0"/>
            </a:lvl1pPr>
          </a:lstStyle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BBD5B738-9898-4384-8BD9-5928AE8975DE}" type="datetimeFigureOut">
              <a:rPr lang="es-AR" smtClean="0"/>
              <a:pPr>
                <a:defRPr/>
              </a:pPr>
              <a:t>04/07/2013</a:t>
            </a:fld>
            <a:endParaRPr lang="es-AR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s-AR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A2CBD5FD-A934-42C2-895F-E459A77C6ABB}" type="slidenum">
              <a:rPr lang="es-AR" smtClean="0"/>
              <a:pPr>
                <a:defRPr/>
              </a:pPr>
              <a:t>‹Nº›</a:t>
            </a:fld>
            <a:endParaRPr lang="es-AR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>
          <a:xfrm>
            <a:off x="4791456" y="6480969"/>
            <a:ext cx="2133600" cy="301752"/>
          </a:xfrm>
        </p:spPr>
        <p:txBody>
          <a:bodyPr/>
          <a:lstStyle/>
          <a:p>
            <a:pPr>
              <a:defRPr/>
            </a:pPr>
            <a:fld id="{5AA6A04E-C205-4B0B-84B4-C6BD93894EE7}" type="datetimeFigureOut">
              <a:rPr lang="es-AR" smtClean="0"/>
              <a:pPr>
                <a:defRPr/>
              </a:pPr>
              <a:t>04/07/2013</a:t>
            </a:fld>
            <a:endParaRPr lang="es-AR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457200" y="6481890"/>
            <a:ext cx="4260056" cy="300831"/>
          </a:xfrm>
        </p:spPr>
        <p:txBody>
          <a:bodyPr/>
          <a:lstStyle/>
          <a:p>
            <a:pPr>
              <a:defRPr/>
            </a:pPr>
            <a:endParaRPr lang="es-AR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>
          <a:xfrm>
            <a:off x="7589520" y="6480969"/>
            <a:ext cx="502920" cy="301752"/>
          </a:xfrm>
        </p:spPr>
        <p:txBody>
          <a:bodyPr/>
          <a:lstStyle/>
          <a:p>
            <a:pPr>
              <a:defRPr/>
            </a:pPr>
            <a:fld id="{DE915D13-B91B-4825-8D3C-722775F93F46}" type="slidenum">
              <a:rPr lang="es-AR" smtClean="0"/>
              <a:pPr>
                <a:defRPr/>
              </a:pPr>
              <a:t>‹Nº›</a:t>
            </a:fld>
            <a:endParaRPr lang="es-AR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ido con título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219456" y="367664"/>
            <a:ext cx="914400" cy="5943600"/>
          </a:xfrm>
        </p:spPr>
        <p:txBody>
          <a:bodyPr vert="vert270" anchor="b"/>
          <a:lstStyle>
            <a:lvl1pPr marL="0" marR="18288" algn="r">
              <a:spcBef>
                <a:spcPts val="0"/>
              </a:spcBef>
              <a:buNone/>
              <a:defRPr sz="2900" b="0" cap="all" baseline="0"/>
            </a:lvl1pPr>
          </a:lstStyle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3" name="2 Marcador de texto"/>
          <p:cNvSpPr>
            <a:spLocks noGrp="1"/>
          </p:cNvSpPr>
          <p:nvPr>
            <p:ph type="body" idx="2"/>
          </p:nvPr>
        </p:nvSpPr>
        <p:spPr>
          <a:xfrm>
            <a:off x="1135856" y="367664"/>
            <a:ext cx="2438400" cy="5943600"/>
          </a:xfrm>
        </p:spPr>
        <p:txBody>
          <a:bodyPr anchor="t"/>
          <a:lstStyle>
            <a:lvl1pPr marL="0" indent="0">
              <a:spcBef>
                <a:spcPts val="0"/>
              </a:spcBef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1"/>
          </p:nvPr>
        </p:nvSpPr>
        <p:spPr>
          <a:xfrm>
            <a:off x="3651250" y="320040"/>
            <a:ext cx="5276088" cy="5989320"/>
          </a:xfrm>
        </p:spPr>
        <p:txBody>
          <a:bodyPr/>
          <a:lstStyle>
            <a:lvl1pPr>
              <a:spcBef>
                <a:spcPts val="0"/>
              </a:spcBef>
              <a:defRPr sz="30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>
          <a:xfrm>
            <a:off x="6278976" y="6556248"/>
            <a:ext cx="2133600" cy="301752"/>
          </a:xfrm>
        </p:spPr>
        <p:txBody>
          <a:bodyPr/>
          <a:lstStyle>
            <a:lvl1pPr>
              <a:defRPr sz="900"/>
            </a:lvl1pPr>
          </a:lstStyle>
          <a:p>
            <a:pPr>
              <a:defRPr/>
            </a:pPr>
            <a:fld id="{45123BD6-B9D4-42F9-B67B-A260D8A1ADE8}" type="datetimeFigureOut">
              <a:rPr lang="es-AR" smtClean="0"/>
              <a:pPr>
                <a:defRPr/>
              </a:pPr>
              <a:t>04/07/2013</a:t>
            </a:fld>
            <a:endParaRPr lang="es-AR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1135856" y="6556248"/>
            <a:ext cx="5143120" cy="301752"/>
          </a:xfrm>
        </p:spPr>
        <p:txBody>
          <a:bodyPr/>
          <a:lstStyle>
            <a:lvl1pPr>
              <a:defRPr sz="900"/>
            </a:lvl1pPr>
          </a:lstStyle>
          <a:p>
            <a:pPr>
              <a:defRPr/>
            </a:pPr>
            <a:endParaRPr lang="es-AR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>
          <a:xfrm>
            <a:off x="8410576" y="6556248"/>
            <a:ext cx="502920" cy="301752"/>
          </a:xfrm>
        </p:spPr>
        <p:txBody>
          <a:bodyPr/>
          <a:lstStyle>
            <a:lvl1pPr>
              <a:defRPr sz="900"/>
            </a:lvl1pPr>
          </a:lstStyle>
          <a:p>
            <a:pPr>
              <a:defRPr/>
            </a:pPr>
            <a:fld id="{7E8B5548-1624-4866-8FBE-1F132A8AE054}" type="slidenum">
              <a:rPr lang="es-AR" smtClean="0"/>
              <a:pPr>
                <a:defRPr/>
              </a:pPr>
              <a:t>‹Nº›</a:t>
            </a:fld>
            <a:endParaRPr lang="es-AR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Imagen con título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219456" y="150896"/>
            <a:ext cx="914400" cy="6400800"/>
          </a:xfrm>
        </p:spPr>
        <p:txBody>
          <a:bodyPr vert="vert270" anchor="b"/>
          <a:lstStyle>
            <a:lvl1pPr marL="0" algn="l">
              <a:buNone/>
              <a:defRPr sz="3000" b="0" cap="all" baseline="0"/>
            </a:lvl1pPr>
          </a:lstStyle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138237" y="373966"/>
            <a:ext cx="7333488" cy="5486400"/>
          </a:xfrm>
          <a:solidFill>
            <a:schemeClr val="bg2">
              <a:shade val="50000"/>
            </a:schemeClr>
          </a:solidFill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es-ES" smtClean="0"/>
              <a:t>Haga clic en el icono para agregar una imagen</a:t>
            </a:r>
            <a:endParaRPr kumimoji="0" lang="en-US" dirty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143000" y="5867400"/>
            <a:ext cx="7333488" cy="685800"/>
          </a:xfrm>
          <a:solidFill>
            <a:schemeClr val="accent1">
              <a:alpha val="15000"/>
            </a:schemeClr>
          </a:solidFill>
          <a:ln>
            <a:solidFill>
              <a:schemeClr val="accent1"/>
            </a:solidFill>
            <a:miter lim="800000"/>
          </a:ln>
        </p:spPr>
        <p:txBody>
          <a:bodyPr/>
          <a:lstStyle>
            <a:lvl1pPr marL="0" indent="0">
              <a:spcBef>
                <a:spcPts val="0"/>
              </a:spcBef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>
          <a:xfrm>
            <a:off x="6108192" y="6556248"/>
            <a:ext cx="2103120" cy="301752"/>
          </a:xfrm>
        </p:spPr>
        <p:txBody>
          <a:bodyPr/>
          <a:lstStyle>
            <a:lvl1pPr>
              <a:defRPr sz="900"/>
            </a:lvl1pPr>
          </a:lstStyle>
          <a:p>
            <a:pPr>
              <a:defRPr/>
            </a:pPr>
            <a:fld id="{CC313844-B4F0-4912-9F58-7F9DDB9B23D6}" type="datetimeFigureOut">
              <a:rPr lang="es-AR" smtClean="0"/>
              <a:pPr>
                <a:defRPr/>
              </a:pPr>
              <a:t>04/07/2013</a:t>
            </a:fld>
            <a:endParaRPr lang="es-AR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1170432" y="6557169"/>
            <a:ext cx="4948072" cy="301752"/>
          </a:xfrm>
        </p:spPr>
        <p:txBody>
          <a:bodyPr/>
          <a:lstStyle>
            <a:lvl1pPr>
              <a:defRPr sz="900"/>
            </a:lvl1pPr>
          </a:lstStyle>
          <a:p>
            <a:pPr>
              <a:defRPr/>
            </a:pPr>
            <a:endParaRPr lang="es-AR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>
          <a:xfrm>
            <a:off x="8217192" y="6556248"/>
            <a:ext cx="365760" cy="301752"/>
          </a:xfrm>
        </p:spPr>
        <p:txBody>
          <a:bodyPr/>
          <a:lstStyle>
            <a:lvl1pPr algn="ctr">
              <a:defRPr sz="900"/>
            </a:lvl1pPr>
          </a:lstStyle>
          <a:p>
            <a:pPr>
              <a:defRPr/>
            </a:pPr>
            <a:fld id="{8FC07F7F-EE0E-47C9-AD28-659B9E6DFFC5}" type="slidenum">
              <a:rPr lang="es-AR" smtClean="0"/>
              <a:pPr>
                <a:defRPr/>
              </a:pPr>
              <a:t>‹Nº›</a:t>
            </a:fld>
            <a:endParaRPr lang="es-AR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1DBBC720-A34E-4290-97AB-50CDF4A511B5}" type="datetimeFigureOut">
              <a:rPr lang="es-AR" smtClean="0"/>
              <a:pPr>
                <a:defRPr/>
              </a:pPr>
              <a:t>04/07/2013</a:t>
            </a:fld>
            <a:endParaRPr lang="es-AR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s-AR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3D366489-4A26-4451-887B-89AFFE6B5C76}" type="slidenum">
              <a:rPr lang="es-AR" smtClean="0"/>
              <a:pPr>
                <a:defRPr/>
              </a:pPr>
              <a:t>‹Nº›</a:t>
            </a:fld>
            <a:endParaRPr lang="es-AR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781800" y="381000"/>
            <a:ext cx="1905000" cy="5486400"/>
          </a:xfrm>
        </p:spPr>
        <p:txBody>
          <a:bodyPr vert="eaVert"/>
          <a:lstStyle/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381000"/>
            <a:ext cx="6248400" cy="5486400"/>
          </a:xfrm>
        </p:spPr>
        <p:txBody>
          <a:bodyPr vert="eaVert"/>
          <a:lstStyle/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F3BC15E7-59AC-4C07-820D-CD49F098DAD3}" type="datetimeFigureOut">
              <a:rPr lang="es-AR" smtClean="0"/>
              <a:pPr>
                <a:defRPr/>
              </a:pPr>
              <a:t>04/07/2013</a:t>
            </a:fld>
            <a:endParaRPr lang="es-AR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s-AR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5945E78-9B92-42C3-B139-8857AD0F6D20}" type="slidenum">
              <a:rPr lang="es-AR" smtClean="0"/>
              <a:pPr>
                <a:defRPr/>
              </a:pPr>
              <a:t>‹Nº›</a:t>
            </a:fld>
            <a:endParaRPr lang="es-AR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10 Triángulo rectángulo"/>
          <p:cNvSpPr/>
          <p:nvPr/>
        </p:nvSpPr>
        <p:spPr>
          <a:xfrm>
            <a:off x="7034" y="14068"/>
            <a:ext cx="9129932" cy="6836899"/>
          </a:xfrm>
          <a:prstGeom prst="rtTriangle">
            <a:avLst/>
          </a:prstGeom>
          <a:gradFill flip="none" rotWithShape="1">
            <a:gsLst>
              <a:gs pos="0">
                <a:schemeClr val="tx2">
                  <a:alpha val="10000"/>
                </a:schemeClr>
              </a:gs>
              <a:gs pos="70000">
                <a:schemeClr val="tx2">
                  <a:alpha val="8000"/>
                </a:schemeClr>
              </a:gs>
              <a:gs pos="100000">
                <a:schemeClr val="tx2">
                  <a:alpha val="1000"/>
                </a:schemeClr>
              </a:gs>
            </a:gsLst>
            <a:lin ang="8000000" scaled="1"/>
            <a:tileRect/>
          </a:gra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cxnSp>
        <p:nvCxnSpPr>
          <p:cNvPr id="8" name="7 Conector recto"/>
          <p:cNvCxnSpPr/>
          <p:nvPr/>
        </p:nvCxnSpPr>
        <p:spPr>
          <a:xfrm>
            <a:off x="0" y="7034"/>
            <a:ext cx="9136966" cy="6843933"/>
          </a:xfrm>
          <a:prstGeom prst="line">
            <a:avLst/>
          </a:prstGeom>
          <a:noFill/>
          <a:ln w="5000" cap="rnd" cmpd="sng" algn="ctr">
            <a:solidFill>
              <a:schemeClr val="bg2">
                <a:tint val="55000"/>
                <a:satMod val="200000"/>
                <a:alpha val="35000"/>
              </a:schemeClr>
            </a:solidFill>
            <a:prstDash val="solid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9" name="8 Conector recto"/>
          <p:cNvCxnSpPr/>
          <p:nvPr/>
        </p:nvCxnSpPr>
        <p:spPr>
          <a:xfrm rot="10800000" flipV="1">
            <a:off x="6468794" y="4948410"/>
            <a:ext cx="2672861" cy="1900210"/>
          </a:xfrm>
          <a:prstGeom prst="line">
            <a:avLst/>
          </a:prstGeom>
          <a:noFill/>
          <a:ln w="6000" cap="rnd" cmpd="sng" algn="ctr">
            <a:solidFill>
              <a:schemeClr val="bg2">
                <a:tint val="50000"/>
                <a:satMod val="200000"/>
                <a:alpha val="45000"/>
              </a:schemeClr>
            </a:solidFill>
            <a:prstDash val="solid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2" name="21 Marcador de título"/>
          <p:cNvSpPr>
            <a:spLocks noGrp="1"/>
          </p:cNvSpPr>
          <p:nvPr>
            <p:ph type="title"/>
          </p:nvPr>
        </p:nvSpPr>
        <p:spPr>
          <a:xfrm>
            <a:off x="457200" y="267494"/>
            <a:ext cx="8229600" cy="1399032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13" name="12 Marcador de texto"/>
          <p:cNvSpPr>
            <a:spLocks noGrp="1"/>
          </p:cNvSpPr>
          <p:nvPr>
            <p:ph type="body" idx="1"/>
          </p:nvPr>
        </p:nvSpPr>
        <p:spPr>
          <a:xfrm>
            <a:off x="457200" y="1882808"/>
            <a:ext cx="8229600" cy="4572000"/>
          </a:xfrm>
          <a:prstGeom prst="rect">
            <a:avLst/>
          </a:prstGeom>
        </p:spPr>
        <p:txBody>
          <a:bodyPr vert="horz" anchor="t">
            <a:normAutofit/>
          </a:bodyPr>
          <a:lstStyle/>
          <a:p>
            <a:pPr lvl="0" eaLnBrk="1" latinLnBrk="0" hangingPunct="1"/>
            <a:r>
              <a:rPr kumimoji="0" lang="es-ES" smtClean="0"/>
              <a:t>Haga clic para modificar el estilo de texto del patrón</a:t>
            </a:r>
          </a:p>
          <a:p>
            <a:pPr lvl="1" eaLnBrk="1" latinLnBrk="0" hangingPunct="1"/>
            <a:r>
              <a:rPr kumimoji="0" lang="es-ES" smtClean="0"/>
              <a:t>Segundo nivel</a:t>
            </a:r>
          </a:p>
          <a:p>
            <a:pPr lvl="2" eaLnBrk="1" latinLnBrk="0" hangingPunct="1"/>
            <a:r>
              <a:rPr kumimoji="0" lang="es-ES" smtClean="0"/>
              <a:t>Tercer nivel</a:t>
            </a:r>
          </a:p>
          <a:p>
            <a:pPr lvl="3" eaLnBrk="1" latinLnBrk="0" hangingPunct="1"/>
            <a:r>
              <a:rPr kumimoji="0" lang="es-ES" smtClean="0"/>
              <a:t>Cuarto nivel</a:t>
            </a:r>
          </a:p>
          <a:p>
            <a:pPr lvl="4" eaLnBrk="1" latinLnBrk="0" hangingPunct="1"/>
            <a:r>
              <a:rPr kumimoji="0" lang="es-ES" smtClean="0"/>
              <a:t>Quinto nivel</a:t>
            </a:r>
            <a:endParaRPr kumimoji="0" lang="en-US"/>
          </a:p>
        </p:txBody>
      </p:sp>
      <p:sp>
        <p:nvSpPr>
          <p:cNvPr id="14" name="13 Marcador de fecha"/>
          <p:cNvSpPr>
            <a:spLocks noGrp="1"/>
          </p:cNvSpPr>
          <p:nvPr>
            <p:ph type="dt" sz="half" idx="2"/>
          </p:nvPr>
        </p:nvSpPr>
        <p:spPr>
          <a:xfrm>
            <a:off x="4791456" y="6480969"/>
            <a:ext cx="2133600" cy="301752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000" b="0">
                <a:solidFill>
                  <a:schemeClr val="tx1"/>
                </a:solidFill>
              </a:defRPr>
            </a:lvl1pPr>
          </a:lstStyle>
          <a:p>
            <a:pPr>
              <a:defRPr/>
            </a:pPr>
            <a:fld id="{F5C2D083-F6C1-4F55-B4ED-B30A77B26180}" type="datetimeFigureOut">
              <a:rPr lang="es-AR" smtClean="0"/>
              <a:pPr>
                <a:defRPr/>
              </a:pPr>
              <a:t>04/07/2013</a:t>
            </a:fld>
            <a:endParaRPr lang="es-AR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457200" y="6481890"/>
            <a:ext cx="4260056" cy="300831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>
                <a:solidFill>
                  <a:schemeClr val="tx1"/>
                </a:solidFill>
              </a:defRPr>
            </a:lvl1pPr>
          </a:lstStyle>
          <a:p>
            <a:pPr>
              <a:defRPr/>
            </a:pPr>
            <a:endParaRPr lang="es-AR"/>
          </a:p>
        </p:txBody>
      </p:sp>
      <p:sp>
        <p:nvSpPr>
          <p:cNvPr id="23" name="22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7589520" y="6480969"/>
            <a:ext cx="502920" cy="301752"/>
          </a:xfrm>
          <a:prstGeom prst="rect">
            <a:avLst/>
          </a:prstGeom>
        </p:spPr>
        <p:txBody>
          <a:bodyPr vert="horz" anchor="b"/>
          <a:lstStyle>
            <a:lvl1pPr algn="ctr" eaLnBrk="1" latinLnBrk="0" hangingPunct="1">
              <a:defRPr kumimoji="0" sz="1200">
                <a:solidFill>
                  <a:schemeClr val="tx1"/>
                </a:solidFill>
              </a:defRPr>
            </a:lvl1pPr>
          </a:lstStyle>
          <a:p>
            <a:pPr>
              <a:defRPr/>
            </a:pPr>
            <a:fld id="{4EA0672C-D4E2-4567-9FB1-223E67C96D08}" type="slidenum">
              <a:rPr lang="es-AR" smtClean="0"/>
              <a:pPr>
                <a:defRPr/>
              </a:pPr>
              <a:t>‹Nº›</a:t>
            </a:fld>
            <a:endParaRPr lang="es-AR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769" r:id="rId1"/>
    <p:sldLayoutId id="2147483770" r:id="rId2"/>
    <p:sldLayoutId id="2147483771" r:id="rId3"/>
    <p:sldLayoutId id="2147483772" r:id="rId4"/>
    <p:sldLayoutId id="2147483773" r:id="rId5"/>
    <p:sldLayoutId id="2147483774" r:id="rId6"/>
    <p:sldLayoutId id="2147483775" r:id="rId7"/>
    <p:sldLayoutId id="2147483776" r:id="rId8"/>
    <p:sldLayoutId id="2147483777" r:id="rId9"/>
    <p:sldLayoutId id="2147483778" r:id="rId10"/>
    <p:sldLayoutId id="2147483779" r:id="rId11"/>
  </p:sldLayoutIdLst>
  <p:txStyles>
    <p:titleStyle>
      <a:lvl1pPr marL="484632" algn="l" rtl="0" eaLnBrk="1" latinLnBrk="0" hangingPunct="1">
        <a:spcBef>
          <a:spcPct val="0"/>
        </a:spcBef>
        <a:buNone/>
        <a:defRPr kumimoji="0" sz="4200" kern="1200">
          <a:ln w="6350">
            <a:solidFill>
              <a:schemeClr val="accent1">
                <a:shade val="43000"/>
              </a:schemeClr>
            </a:solidFill>
          </a:ln>
          <a:solidFill>
            <a:schemeClr val="accent1">
              <a:tint val="83000"/>
              <a:satMod val="150000"/>
            </a:schemeClr>
          </a:solidFill>
          <a:effectLst>
            <a:outerShdw blurRad="26000" dist="26000" dir="14500000" algn="tl" rotWithShape="0">
              <a:srgbClr val="000000">
                <a:alpha val="40000"/>
              </a:srgbClr>
            </a:outerShdw>
          </a:effectLst>
          <a:latin typeface="+mj-lt"/>
          <a:ea typeface="+mj-ea"/>
          <a:cs typeface="+mj-cs"/>
        </a:defRPr>
      </a:lvl1pPr>
    </p:titleStyle>
    <p:bodyStyle>
      <a:lvl1pPr marL="448056" indent="-384048" algn="l" rtl="0" eaLnBrk="1" latinLnBrk="0" hangingPunct="1">
        <a:spcBef>
          <a:spcPct val="20000"/>
        </a:spcBef>
        <a:buClr>
          <a:schemeClr val="accent1"/>
        </a:buClr>
        <a:buSzPct val="80000"/>
        <a:buFont typeface="Wingdings 2"/>
        <a:buChar char=""/>
        <a:defRPr kumimoji="0" sz="3000" kern="1200">
          <a:solidFill>
            <a:schemeClr val="tx1"/>
          </a:solidFill>
          <a:latin typeface="+mn-lt"/>
          <a:ea typeface="+mn-ea"/>
          <a:cs typeface="+mn-cs"/>
        </a:defRPr>
      </a:lvl1pPr>
      <a:lvl2pPr marL="822960" indent="-285750" algn="l" rtl="0" eaLnBrk="1" latinLnBrk="0" hangingPunct="1">
        <a:spcBef>
          <a:spcPct val="20000"/>
        </a:spcBef>
        <a:buClr>
          <a:schemeClr val="accent1"/>
        </a:buClr>
        <a:buSzPct val="95000"/>
        <a:buFont typeface="Verdana"/>
        <a:buChar char="›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2pPr>
      <a:lvl3pPr marL="1106424" indent="-228600" algn="l" rtl="0" eaLnBrk="1" latinLnBrk="0" hangingPunct="1">
        <a:spcBef>
          <a:spcPct val="20000"/>
        </a:spcBef>
        <a:buClr>
          <a:schemeClr val="accent1"/>
        </a:buClr>
        <a:buFont typeface="Wingdings 2"/>
        <a:buChar char="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indent="-210312" algn="l" rtl="0" eaLnBrk="1" latinLnBrk="0" hangingPunct="1">
        <a:spcBef>
          <a:spcPct val="20000"/>
        </a:spcBef>
        <a:buClr>
          <a:schemeClr val="accent1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600200" indent="-210312" algn="l" rtl="0" eaLnBrk="1" latinLnBrk="0" hangingPunct="1">
        <a:spcBef>
          <a:spcPct val="20000"/>
        </a:spcBef>
        <a:buClr>
          <a:schemeClr val="accent1">
            <a:tint val="75000"/>
          </a:schemeClr>
        </a:buClr>
        <a:buFont typeface="Wingdings 2"/>
        <a:buChar char="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5pPr>
      <a:lvl6pPr marL="1828800" indent="-210312" algn="l" rtl="0" eaLnBrk="1" latinLnBrk="0" hangingPunct="1">
        <a:spcBef>
          <a:spcPct val="20000"/>
        </a:spcBef>
        <a:buClr>
          <a:schemeClr val="accent1">
            <a:tint val="75000"/>
          </a:schemeClr>
        </a:buClr>
        <a:buFont typeface="Wingdings 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084832" indent="-210312" algn="l" rtl="0" eaLnBrk="1" latinLnBrk="0" hangingPunct="1">
        <a:spcBef>
          <a:spcPct val="20000"/>
        </a:spcBef>
        <a:buClr>
          <a:schemeClr val="accent1">
            <a:tint val="75000"/>
          </a:schemeClr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286000" indent="-182880" algn="l" rtl="0" eaLnBrk="1" latinLnBrk="0" hangingPunct="1">
        <a:spcBef>
          <a:spcPct val="20000"/>
        </a:spcBef>
        <a:buClr>
          <a:schemeClr val="accent1">
            <a:tint val="75000"/>
          </a:schemeClr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514600" indent="-182880" algn="l" rtl="0" eaLnBrk="1" latinLnBrk="0" hangingPunct="1">
        <a:spcBef>
          <a:spcPct val="20000"/>
        </a:spcBef>
        <a:buClr>
          <a:schemeClr val="accent1">
            <a:tint val="75000"/>
          </a:schemeClr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.pn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.png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.pn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.pn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.pn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5.png"/><Relationship Id="rId4" Type="http://schemas.openxmlformats.org/officeDocument/2006/relationships/image" Target="../media/image6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FEFFE3">
                <a:alpha val="47000"/>
              </a:srgbClr>
            </a:gs>
            <a:gs pos="48000">
              <a:schemeClr val="bg2">
                <a:tint val="45000"/>
                <a:shade val="99000"/>
                <a:satMod val="350000"/>
              </a:schemeClr>
            </a:gs>
            <a:gs pos="100000">
              <a:schemeClr val="bg2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971550" y="1773238"/>
            <a:ext cx="7776914" cy="2015802"/>
          </a:xfrm>
        </p:spPr>
        <p:txBody>
          <a:bodyPr rtlCol="0">
            <a:normAutofit fontScale="90000"/>
          </a:bodyPr>
          <a:lstStyle/>
          <a:p>
            <a:pPr algn="r" eaLnBrk="1" fontAlgn="auto" hangingPunct="1">
              <a:spcAft>
                <a:spcPts val="0"/>
              </a:spcAft>
              <a:defRPr/>
            </a:pPr>
            <a:r>
              <a:rPr lang="es-AR" dirty="0" smtClean="0">
                <a:solidFill>
                  <a:srgbClr val="532B2B"/>
                </a:solidFill>
              </a:rPr>
              <a:t>Proyectos de investigación escolar para Feria de </a:t>
            </a:r>
            <a:r>
              <a:rPr lang="es-AR" dirty="0" smtClean="0">
                <a:solidFill>
                  <a:srgbClr val="532B2B"/>
                </a:solidFill>
              </a:rPr>
              <a:t>Cienc</a:t>
            </a:r>
            <a:r>
              <a:rPr lang="es-AR" dirty="0" smtClean="0">
                <a:solidFill>
                  <a:srgbClr val="464C32"/>
                </a:solidFill>
              </a:rPr>
              <a:t>ias</a:t>
            </a:r>
            <a:r>
              <a:rPr lang="es-AR" dirty="0" smtClean="0"/>
              <a:t/>
            </a:r>
            <a:br>
              <a:rPr lang="es-AR" dirty="0" smtClean="0"/>
            </a:br>
            <a:r>
              <a:rPr lang="es-AR" dirty="0" smtClean="0"/>
              <a:t/>
            </a:r>
            <a:br>
              <a:rPr lang="es-AR" dirty="0" smtClean="0"/>
            </a:br>
            <a:r>
              <a:rPr lang="es-AR" dirty="0" smtClean="0"/>
              <a:t>MINISTERIO DE EDUCACIÓN </a:t>
            </a:r>
            <a:endParaRPr lang="es-AR" sz="2700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2195513" y="4868863"/>
            <a:ext cx="6400800" cy="1752600"/>
          </a:xfrm>
        </p:spPr>
        <p:txBody>
          <a:bodyPr rtlCol="0">
            <a:normAutofit/>
          </a:bodyPr>
          <a:lstStyle/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endParaRPr lang="es-AR" dirty="0" smtClean="0">
              <a:solidFill>
                <a:schemeClr val="bg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r"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endParaRPr lang="es-AR" sz="2000" b="1" dirty="0" smtClean="0">
              <a:solidFill>
                <a:schemeClr val="accent6">
                  <a:lumMod val="50000"/>
                </a:schemeClr>
              </a:solidFill>
            </a:endParaRPr>
          </a:p>
          <a:p>
            <a:pPr algn="r"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endParaRPr lang="es-AR" sz="2000" b="1" dirty="0" smtClean="0">
              <a:solidFill>
                <a:schemeClr val="accent6">
                  <a:lumMod val="50000"/>
                </a:schemeClr>
              </a:solidFill>
            </a:endParaRPr>
          </a:p>
          <a:p>
            <a:pPr algn="r"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es-AR" sz="1700" b="1" dirty="0" smtClean="0">
                <a:solidFill>
                  <a:schemeClr val="accent6">
                    <a:lumMod val="50000"/>
                  </a:schemeClr>
                </a:solidFill>
              </a:rPr>
              <a:t>SAN LUIS</a:t>
            </a:r>
          </a:p>
          <a:p>
            <a:pPr algn="r"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es-AR" sz="1700" b="1" dirty="0" smtClean="0">
                <a:solidFill>
                  <a:schemeClr val="accent6">
                    <a:lumMod val="50000"/>
                  </a:schemeClr>
                </a:solidFill>
              </a:rPr>
              <a:t>JUNIO DE 2013</a:t>
            </a:r>
          </a:p>
          <a:p>
            <a:pPr algn="r"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endParaRPr lang="es-AR" sz="2800" dirty="0"/>
          </a:p>
        </p:txBody>
      </p:sp>
      <p:pic>
        <p:nvPicPr>
          <p:cNvPr id="4" name="Picture 3" descr="C:\Users\Usuario\Desktop\logo_A_SanLuis_grande_azul.png"/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073557"/>
              </a:clrFrom>
              <a:clrTo>
                <a:srgbClr val="073557">
                  <a:alpha val="0"/>
                </a:srgbClr>
              </a:clrTo>
            </a:clrChange>
            <a:duotone>
              <a:schemeClr val="accent3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79912" y="5661248"/>
            <a:ext cx="2210623" cy="961007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8" name="Rectangle 4"/>
          <p:cNvSpPr>
            <a:spLocks noChangeArrowheads="1"/>
          </p:cNvSpPr>
          <p:nvPr/>
        </p:nvSpPr>
        <p:spPr bwMode="auto">
          <a:xfrm>
            <a:off x="261938" y="188913"/>
            <a:ext cx="8631237" cy="1076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defRPr/>
            </a:pPr>
            <a:r>
              <a:rPr lang="es-AR" sz="3200" b="1" dirty="0">
                <a:solidFill>
                  <a:srgbClr val="4E4132"/>
                </a:solidFill>
                <a:latin typeface="+mn-lt"/>
              </a:rPr>
              <a:t>Formulación  de Proyectos de Investigación Escolar </a:t>
            </a:r>
            <a:endParaRPr lang="es-ES" sz="3200" b="1" dirty="0">
              <a:solidFill>
                <a:srgbClr val="4E4132"/>
              </a:solidFill>
              <a:latin typeface="+mn-lt"/>
            </a:endParaRPr>
          </a:p>
        </p:txBody>
      </p:sp>
      <p:sp>
        <p:nvSpPr>
          <p:cNvPr id="3075" name="Rectangle 5"/>
          <p:cNvSpPr>
            <a:spLocks noGrp="1"/>
          </p:cNvSpPr>
          <p:nvPr>
            <p:ph type="subTitle" idx="1"/>
          </p:nvPr>
        </p:nvSpPr>
        <p:spPr>
          <a:xfrm>
            <a:off x="539750" y="1341438"/>
            <a:ext cx="3671888" cy="792162"/>
          </a:xfrm>
        </p:spPr>
        <p:txBody>
          <a:bodyPr>
            <a:normAutofit fontScale="92500" lnSpcReduction="20000"/>
          </a:bodyPr>
          <a:lstStyle/>
          <a:p>
            <a:pPr marL="457200" indent="-457200" algn="just">
              <a:buFont typeface="Arial" charset="0"/>
              <a:buBlip>
                <a:blip r:embed="rId2"/>
              </a:buBlip>
            </a:pPr>
            <a:r>
              <a:rPr lang="es-ES" sz="2800" smtClean="0">
                <a:solidFill>
                  <a:schemeClr val="tx1"/>
                </a:solidFill>
              </a:rPr>
              <a:t>Aspectos generales</a:t>
            </a:r>
          </a:p>
        </p:txBody>
      </p:sp>
      <p:sp>
        <p:nvSpPr>
          <p:cNvPr id="31750" name="Rectangle 6"/>
          <p:cNvSpPr>
            <a:spLocks noChangeArrowheads="1"/>
          </p:cNvSpPr>
          <p:nvPr/>
        </p:nvSpPr>
        <p:spPr bwMode="auto">
          <a:xfrm>
            <a:off x="468313" y="4292600"/>
            <a:ext cx="6983412" cy="954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marL="457200" indent="-457200">
              <a:buFontTx/>
              <a:buBlip>
                <a:blip r:embed="rId2"/>
              </a:buBlip>
              <a:defRPr/>
            </a:pPr>
            <a:r>
              <a:rPr lang="es-ES" sz="2800" dirty="0">
                <a:latin typeface="+mn-lt"/>
                <a:cs typeface="+mn-cs"/>
              </a:rPr>
              <a:t>Aspectos particulares de Proyecto de Investigación Escolar</a:t>
            </a:r>
          </a:p>
        </p:txBody>
      </p:sp>
      <p:sp>
        <p:nvSpPr>
          <p:cNvPr id="31751" name="Rectangle 7"/>
          <p:cNvSpPr>
            <a:spLocks/>
          </p:cNvSpPr>
          <p:nvPr/>
        </p:nvSpPr>
        <p:spPr bwMode="auto">
          <a:xfrm>
            <a:off x="2195513" y="1916113"/>
            <a:ext cx="5905500" cy="24495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342900" indent="-342900" algn="just" eaLnBrk="0" hangingPunct="0">
              <a:spcBef>
                <a:spcPct val="20000"/>
              </a:spcBef>
              <a:buFontTx/>
              <a:buBlip>
                <a:blip r:embed="rId3"/>
              </a:buBlip>
              <a:defRPr/>
            </a:pPr>
            <a:r>
              <a:rPr lang="es-ES" sz="2200" dirty="0">
                <a:latin typeface="+mn-lt"/>
              </a:rPr>
              <a:t>Concepto de Investigación Escolar</a:t>
            </a:r>
          </a:p>
          <a:p>
            <a:pPr marL="342900" indent="-342900" algn="just" eaLnBrk="0" hangingPunct="0">
              <a:spcBef>
                <a:spcPct val="20000"/>
              </a:spcBef>
              <a:buFontTx/>
              <a:buBlip>
                <a:blip r:embed="rId3"/>
              </a:buBlip>
              <a:defRPr/>
            </a:pPr>
            <a:r>
              <a:rPr lang="es-ES" sz="2200" dirty="0">
                <a:latin typeface="+mn-lt"/>
              </a:rPr>
              <a:t>Rol del docente (seguimiento Pedagógico)</a:t>
            </a:r>
          </a:p>
          <a:p>
            <a:pPr marL="342900" indent="-342900" algn="just" eaLnBrk="0" hangingPunct="0">
              <a:spcBef>
                <a:spcPct val="20000"/>
              </a:spcBef>
              <a:buFontTx/>
              <a:buBlip>
                <a:blip r:embed="rId3"/>
              </a:buBlip>
              <a:defRPr/>
            </a:pPr>
            <a:r>
              <a:rPr lang="es-ES" sz="2200" dirty="0">
                <a:latin typeface="+mn-lt"/>
              </a:rPr>
              <a:t>Trabajos surgidos de la planificación docente (NAP)</a:t>
            </a:r>
          </a:p>
          <a:p>
            <a:pPr marL="342900" indent="-342900" algn="just" eaLnBrk="0" hangingPunct="0">
              <a:spcBef>
                <a:spcPct val="20000"/>
              </a:spcBef>
              <a:buFontTx/>
              <a:buBlip>
                <a:blip r:embed="rId3"/>
              </a:buBlip>
              <a:defRPr/>
            </a:pPr>
            <a:r>
              <a:rPr lang="es-ES" sz="2200" dirty="0">
                <a:latin typeface="+mn-lt"/>
              </a:rPr>
              <a:t>Proyectos Colectivos</a:t>
            </a:r>
          </a:p>
          <a:p>
            <a:pPr algn="just" eaLnBrk="0" hangingPunct="0">
              <a:spcBef>
                <a:spcPct val="20000"/>
              </a:spcBef>
              <a:buFont typeface="Wingdings" pitchFamily="2" charset="2"/>
              <a:buChar char="ü"/>
              <a:defRPr/>
            </a:pPr>
            <a:endParaRPr lang="es-ES" sz="2200" dirty="0">
              <a:latin typeface="+mn-lt"/>
            </a:endParaRPr>
          </a:p>
        </p:txBody>
      </p:sp>
      <p:sp>
        <p:nvSpPr>
          <p:cNvPr id="31752" name="Rectangle 8"/>
          <p:cNvSpPr>
            <a:spLocks/>
          </p:cNvSpPr>
          <p:nvPr/>
        </p:nvSpPr>
        <p:spPr bwMode="auto">
          <a:xfrm>
            <a:off x="2124075" y="5373688"/>
            <a:ext cx="6048375" cy="7921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342900" indent="-342900" algn="just" eaLnBrk="0" hangingPunct="0">
              <a:spcBef>
                <a:spcPct val="20000"/>
              </a:spcBef>
              <a:buFontTx/>
              <a:buBlip>
                <a:blip r:embed="rId3"/>
              </a:buBlip>
              <a:defRPr/>
            </a:pPr>
            <a:r>
              <a:rPr lang="es-ES" sz="2200" dirty="0">
                <a:latin typeface="+mn-lt"/>
              </a:rPr>
              <a:t> Formulación y ejecución de Proyectos escolares para Feria de Ciencias   </a:t>
            </a:r>
          </a:p>
        </p:txBody>
      </p:sp>
      <p:pic>
        <p:nvPicPr>
          <p:cNvPr id="7" name="Picture 3" descr="C:\Users\Usuario\Desktop\logo_A_SanLuis_grande_azul.png"/>
          <p:cNvPicPr>
            <a:picLocks noChangeAspect="1" noChangeArrowheads="1"/>
          </p:cNvPicPr>
          <p:nvPr/>
        </p:nvPicPr>
        <p:blipFill>
          <a:blip r:embed="rId4" cstate="print">
            <a:clrChange>
              <a:clrFrom>
                <a:srgbClr val="073557"/>
              </a:clrFrom>
              <a:clrTo>
                <a:srgbClr val="073557">
                  <a:alpha val="0"/>
                </a:srgbClr>
              </a:clrTo>
            </a:clrChange>
            <a:duotone>
              <a:schemeClr val="accent3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80312" y="5935009"/>
            <a:ext cx="1912167" cy="831262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1"/>
          <p:cNvSpPr>
            <a:spLocks noChangeArrowheads="1"/>
          </p:cNvSpPr>
          <p:nvPr/>
        </p:nvSpPr>
        <p:spPr bwMode="auto">
          <a:xfrm>
            <a:off x="319088" y="188913"/>
            <a:ext cx="8572500" cy="60467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>
            <a:spAutoFit/>
          </a:bodyPr>
          <a:lstStyle/>
          <a:p>
            <a:pPr algn="ctr" eaLnBrk="0" hangingPunct="0">
              <a:lnSpc>
                <a:spcPct val="150000"/>
              </a:lnSpc>
              <a:defRPr/>
            </a:pPr>
            <a:r>
              <a:rPr lang="es-ES" sz="2600" b="1" u="sng" dirty="0">
                <a:ea typeface="Calibri" pitchFamily="34" charset="0"/>
              </a:rPr>
              <a:t>Investigación Escolar</a:t>
            </a:r>
            <a:endParaRPr lang="es-ES" sz="2600" u="sng" dirty="0">
              <a:ea typeface="Calibri" pitchFamily="34" charset="0"/>
            </a:endParaRPr>
          </a:p>
          <a:p>
            <a:pPr eaLnBrk="0" hangingPunct="0">
              <a:lnSpc>
                <a:spcPct val="150000"/>
              </a:lnSpc>
              <a:defRPr/>
            </a:pPr>
            <a:r>
              <a:rPr lang="es-ES" sz="2400" b="1" dirty="0">
                <a:ea typeface="Calibri" pitchFamily="34" charset="0"/>
              </a:rPr>
              <a:t>Qué significa:</a:t>
            </a:r>
          </a:p>
          <a:p>
            <a:pPr marL="1714500" lvl="3" indent="-342900" eaLnBrk="0" hangingPunct="0">
              <a:lnSpc>
                <a:spcPct val="150000"/>
              </a:lnSpc>
              <a:buFontTx/>
              <a:buBlip>
                <a:blip r:embed="rId2"/>
              </a:buBlip>
              <a:defRPr/>
            </a:pPr>
            <a:r>
              <a:rPr lang="es-ES" sz="2400" b="1" dirty="0">
                <a:ea typeface="Calibri" pitchFamily="34" charset="0"/>
              </a:rPr>
              <a:t> hacer investigación escolar</a:t>
            </a:r>
          </a:p>
          <a:p>
            <a:pPr marL="1714500" lvl="3" indent="-342900" eaLnBrk="0" hangingPunct="0">
              <a:lnSpc>
                <a:spcPct val="150000"/>
              </a:lnSpc>
              <a:buFontTx/>
              <a:buBlip>
                <a:blip r:embed="rId2"/>
              </a:buBlip>
              <a:defRPr/>
            </a:pPr>
            <a:r>
              <a:rPr lang="es-ES" sz="2400" b="1" dirty="0">
                <a:ea typeface="Calibri" pitchFamily="34" charset="0"/>
              </a:rPr>
              <a:t>enseñar a hacer ciencias</a:t>
            </a:r>
            <a:endParaRPr lang="es-ES" sz="2400" dirty="0">
              <a:ea typeface="Calibri" pitchFamily="34" charset="0"/>
            </a:endParaRPr>
          </a:p>
          <a:p>
            <a:pPr marL="342900" indent="-342900" algn="just" eaLnBrk="0" hangingPunct="0">
              <a:lnSpc>
                <a:spcPct val="150000"/>
              </a:lnSpc>
              <a:buFontTx/>
              <a:buBlip>
                <a:blip r:embed="rId3"/>
              </a:buBlip>
              <a:defRPr/>
            </a:pPr>
            <a:r>
              <a:rPr lang="es-ES" sz="2000" b="1" dirty="0">
                <a:ea typeface="Calibri" pitchFamily="34" charset="0"/>
              </a:rPr>
              <a:t>¿Cómo enseñamos ciencias? </a:t>
            </a:r>
          </a:p>
          <a:p>
            <a:pPr marL="342900" indent="-342900" algn="just" eaLnBrk="0" hangingPunct="0">
              <a:lnSpc>
                <a:spcPct val="150000"/>
              </a:lnSpc>
              <a:buFontTx/>
              <a:buBlip>
                <a:blip r:embed="rId3"/>
              </a:buBlip>
              <a:defRPr/>
            </a:pPr>
            <a:r>
              <a:rPr lang="es-ES" sz="2000" b="1" dirty="0">
                <a:ea typeface="Calibri" pitchFamily="34" charset="0"/>
              </a:rPr>
              <a:t>¿Enseñamos hechos consumados?  (la ciencia como una verdad acabada y absoluta)</a:t>
            </a:r>
          </a:p>
          <a:p>
            <a:pPr marL="342900" indent="-342900" algn="just" eaLnBrk="0" hangingPunct="0">
              <a:lnSpc>
                <a:spcPct val="150000"/>
              </a:lnSpc>
              <a:buFontTx/>
              <a:buBlip>
                <a:blip r:embed="rId3"/>
              </a:buBlip>
              <a:defRPr/>
            </a:pPr>
            <a:r>
              <a:rPr lang="es-ES" sz="2000" b="1" dirty="0">
                <a:ea typeface="Calibri" pitchFamily="34" charset="0"/>
              </a:rPr>
              <a:t>¿Cómo se aprende Ciencias? </a:t>
            </a:r>
          </a:p>
          <a:p>
            <a:pPr marL="342900" indent="-342900" algn="just" eaLnBrk="0" hangingPunct="0">
              <a:lnSpc>
                <a:spcPct val="150000"/>
              </a:lnSpc>
              <a:buFontTx/>
              <a:buBlip>
                <a:blip r:embed="rId3"/>
              </a:buBlip>
              <a:defRPr/>
            </a:pPr>
            <a:r>
              <a:rPr lang="es-ES" sz="2000" b="1" dirty="0">
                <a:ea typeface="Calibri" pitchFamily="34" charset="0"/>
              </a:rPr>
              <a:t>¿Enseñamos a descubrir fenómenos naturales?</a:t>
            </a:r>
          </a:p>
          <a:p>
            <a:pPr marL="342900" indent="-342900" algn="just" eaLnBrk="0" hangingPunct="0">
              <a:lnSpc>
                <a:spcPct val="150000"/>
              </a:lnSpc>
              <a:buFontTx/>
              <a:buBlip>
                <a:blip r:embed="rId3"/>
              </a:buBlip>
              <a:defRPr/>
            </a:pPr>
            <a:r>
              <a:rPr lang="es-ES" sz="2000" b="1" dirty="0">
                <a:ea typeface="Calibri" pitchFamily="34" charset="0"/>
              </a:rPr>
              <a:t>¿Tenemos en cuenta las ideas previas de los alumnos?</a:t>
            </a:r>
          </a:p>
          <a:p>
            <a:pPr marL="342900" indent="-342900" algn="just" eaLnBrk="0" hangingPunct="0">
              <a:lnSpc>
                <a:spcPct val="150000"/>
              </a:lnSpc>
              <a:buFontTx/>
              <a:buBlip>
                <a:blip r:embed="rId3"/>
              </a:buBlip>
              <a:defRPr/>
            </a:pPr>
            <a:r>
              <a:rPr lang="es-ES" sz="2000" b="1" dirty="0">
                <a:ea typeface="Calibri" pitchFamily="34" charset="0"/>
              </a:rPr>
              <a:t>¿Enseñamos a Plantear y a Resolver problemas?</a:t>
            </a:r>
          </a:p>
          <a:p>
            <a:pPr marL="342900" indent="-342900" algn="just" eaLnBrk="0" hangingPunct="0">
              <a:lnSpc>
                <a:spcPct val="150000"/>
              </a:lnSpc>
              <a:buFontTx/>
              <a:buBlip>
                <a:blip r:embed="rId3"/>
              </a:buBlip>
              <a:defRPr/>
            </a:pPr>
            <a:r>
              <a:rPr lang="es-ES" sz="2000" b="1" dirty="0">
                <a:ea typeface="Calibri" pitchFamily="34" charset="0"/>
              </a:rPr>
              <a:t>¿Tomamos casos actuales o retomamos investigaciones anteriores?</a:t>
            </a:r>
          </a:p>
        </p:txBody>
      </p:sp>
      <p:pic>
        <p:nvPicPr>
          <p:cNvPr id="3" name="Picture 3" descr="C:\Users\Usuario\Desktop\logo_A_SanLuis_grande_azul.png"/>
          <p:cNvPicPr>
            <a:picLocks noChangeAspect="1" noChangeArrowheads="1"/>
          </p:cNvPicPr>
          <p:nvPr/>
        </p:nvPicPr>
        <p:blipFill>
          <a:blip r:embed="rId4" cstate="print">
            <a:clrChange>
              <a:clrFrom>
                <a:srgbClr val="073557"/>
              </a:clrFrom>
              <a:clrTo>
                <a:srgbClr val="073557">
                  <a:alpha val="0"/>
                </a:srgbClr>
              </a:clrTo>
            </a:clrChange>
            <a:duotone>
              <a:schemeClr val="accent3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80312" y="5935009"/>
            <a:ext cx="1912167" cy="831262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7" dur="5000"/>
                                        <p:tgtEl>
                                          <p:spTgt spid="205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0" dur="5000"/>
                                        <p:tgtEl>
                                          <p:spTgt spid="2050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3" dur="5000"/>
                                        <p:tgtEl>
                                          <p:spTgt spid="2050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6" dur="5000"/>
                                        <p:tgtEl>
                                          <p:spTgt spid="2050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9" dur="5000"/>
                                        <p:tgtEl>
                                          <p:spTgt spid="2050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22" dur="5000"/>
                                        <p:tgtEl>
                                          <p:spTgt spid="2050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25" dur="3000"/>
                                        <p:tgtEl>
                                          <p:spTgt spid="2050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096" name="Group 24"/>
          <p:cNvGraphicFramePr>
            <a:graphicFrameLocks noGrp="1"/>
          </p:cNvGraphicFramePr>
          <p:nvPr/>
        </p:nvGraphicFramePr>
        <p:xfrm>
          <a:off x="142875" y="692150"/>
          <a:ext cx="8929688" cy="5843588"/>
        </p:xfrm>
        <a:graphic>
          <a:graphicData uri="http://schemas.openxmlformats.org/drawingml/2006/table">
            <a:tbl>
              <a:tblPr/>
              <a:tblGrid>
                <a:gridCol w="4141093"/>
                <a:gridCol w="4788595"/>
              </a:tblGrid>
              <a:tr h="412986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latin typeface="Arial" charset="0"/>
                          <a:ea typeface="Calibri" charset="0"/>
                          <a:cs typeface="Times New Roman" pitchFamily="18" charset="0"/>
                        </a:rPr>
                        <a:t>Investigación Científica</a:t>
                      </a:r>
                      <a:endParaRPr kumimoji="0" lang="es-ES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C00000"/>
                        </a:solidFill>
                        <a:effectLst/>
                        <a:latin typeface="Calibri" charset="0"/>
                        <a:ea typeface="Calibri" charset="0"/>
                        <a:cs typeface="Times New Roman" pitchFamily="18" charset="0"/>
                      </a:endParaRPr>
                    </a:p>
                  </a:txBody>
                  <a:tcPr marL="67332" marR="67332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latin typeface="Arial" charset="0"/>
                          <a:ea typeface="Calibri" charset="0"/>
                          <a:cs typeface="Times New Roman" pitchFamily="18" charset="0"/>
                        </a:rPr>
                        <a:t>Investigación Escolar</a:t>
                      </a:r>
                      <a:endParaRPr kumimoji="0" lang="es-ES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C00000"/>
                        </a:solidFill>
                        <a:effectLst/>
                        <a:latin typeface="Calibri" charset="0"/>
                        <a:ea typeface="Calibri" charset="0"/>
                        <a:cs typeface="Times New Roman" pitchFamily="18" charset="0"/>
                      </a:endParaRPr>
                    </a:p>
                  </a:txBody>
                  <a:tcPr marL="67332" marR="67332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5397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Calibri" charset="0"/>
                          <a:cs typeface="Times New Roman" pitchFamily="18" charset="0"/>
                        </a:rPr>
                        <a:t>Es una actividad que desarrollan los científicos, investigadores, que están </a:t>
                      </a:r>
                      <a:r>
                        <a:rPr kumimoji="0" lang="es-ES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Calibri" charset="0"/>
                          <a:cs typeface="Times New Roman" pitchFamily="18" charset="0"/>
                        </a:rPr>
                        <a:t>motivados</a:t>
                      </a:r>
                      <a:r>
                        <a:rPr kumimoji="0" lang="es-ES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Calibri" charset="0"/>
                          <a:cs typeface="Times New Roman" pitchFamily="18" charset="0"/>
                        </a:rPr>
                        <a:t> por solucionar  problemas, que exige construcción de nuevos conocimientos.</a:t>
                      </a:r>
                      <a:endParaRPr kumimoji="0" lang="es-ES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charset="0"/>
                        <a:ea typeface="Calibri" charset="0"/>
                        <a:cs typeface="Times New Roman" pitchFamily="18" charset="0"/>
                      </a:endParaRPr>
                    </a:p>
                  </a:txBody>
                  <a:tcPr marL="67332" marR="67332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Calibri" charset="0"/>
                          <a:cs typeface="Times New Roman" pitchFamily="18" charset="0"/>
                        </a:rPr>
                        <a:t>Es una </a:t>
                      </a:r>
                      <a:r>
                        <a:rPr kumimoji="0" lang="es-ES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Calibri" charset="0"/>
                          <a:cs typeface="Times New Roman" pitchFamily="18" charset="0"/>
                        </a:rPr>
                        <a:t>estrategia de enseñanza </a:t>
                      </a:r>
                      <a:r>
                        <a:rPr kumimoji="0" lang="es-ES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Calibri" charset="0"/>
                          <a:cs typeface="Times New Roman" pitchFamily="18" charset="0"/>
                        </a:rPr>
                        <a:t>que parte de la </a:t>
                      </a:r>
                      <a:r>
                        <a:rPr kumimoji="0" lang="es-ES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Calibri" charset="0"/>
                          <a:cs typeface="Times New Roman" pitchFamily="18" charset="0"/>
                        </a:rPr>
                        <a:t>capacidad innata </a:t>
                      </a:r>
                      <a:r>
                        <a:rPr kumimoji="0" lang="es-ES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Calibri" charset="0"/>
                          <a:cs typeface="Times New Roman" pitchFamily="18" charset="0"/>
                        </a:rPr>
                        <a:t>de los humanos para sentir </a:t>
                      </a:r>
                      <a:r>
                        <a:rPr kumimoji="0" lang="es-ES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Calibri" charset="0"/>
                          <a:cs typeface="Times New Roman" pitchFamily="18" charset="0"/>
                        </a:rPr>
                        <a:t>curiosidad </a:t>
                      </a:r>
                      <a:r>
                        <a:rPr kumimoji="0" lang="es-ES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Calibri" charset="0"/>
                          <a:cs typeface="Times New Roman" pitchFamily="18" charset="0"/>
                        </a:rPr>
                        <a:t>y tendencia a la </a:t>
                      </a:r>
                      <a:r>
                        <a:rPr kumimoji="0" lang="es-ES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Calibri" charset="0"/>
                          <a:cs typeface="Times New Roman" pitchFamily="18" charset="0"/>
                        </a:rPr>
                        <a:t>exploración y búsquedas de respuestas.</a:t>
                      </a:r>
                      <a:endParaRPr kumimoji="0" lang="es-ES" sz="1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charset="0"/>
                        <a:ea typeface="Calibri" charset="0"/>
                        <a:cs typeface="Times New Roman" pitchFamily="18" charset="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Calibri" charset="0"/>
                          <a:cs typeface="Times New Roman" pitchFamily="18" charset="0"/>
                        </a:rPr>
                        <a:t>Sirve para reconstruir conocimientos ya existentes.</a:t>
                      </a:r>
                      <a:endParaRPr kumimoji="0" lang="es-ES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charset="0"/>
                        <a:ea typeface="Calibri" charset="0"/>
                        <a:cs typeface="Times New Roman" pitchFamily="18" charset="0"/>
                      </a:endParaRPr>
                    </a:p>
                  </a:txBody>
                  <a:tcPr marL="67332" marR="67332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</a:tr>
              <a:tr h="123895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Calibri" charset="0"/>
                          <a:cs typeface="Times New Roman" pitchFamily="18" charset="0"/>
                        </a:rPr>
                        <a:t>El científico se especializa en una rama de la ciencia o disciplina.</a:t>
                      </a:r>
                      <a:endParaRPr kumimoji="0" lang="es-ES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charset="0"/>
                        <a:ea typeface="Calibri" charset="0"/>
                        <a:cs typeface="Times New Roman" pitchFamily="18" charset="0"/>
                      </a:endParaRPr>
                    </a:p>
                  </a:txBody>
                  <a:tcPr marL="67332" marR="67332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Calibri" charset="0"/>
                          <a:cs typeface="Times New Roman" pitchFamily="18" charset="0"/>
                        </a:rPr>
                        <a:t>El alumno debe aprender en la escuela distintas disciplinas, amplias y heterogéneas, todas al mismo tiempo.</a:t>
                      </a:r>
                      <a:endParaRPr kumimoji="0" lang="es-ES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charset="0"/>
                        <a:ea typeface="Calibri" charset="0"/>
                        <a:cs typeface="Times New Roman" pitchFamily="18" charset="0"/>
                      </a:endParaRPr>
                    </a:p>
                  </a:txBody>
                  <a:tcPr marL="67332" marR="67332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825972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Calibri" charset="0"/>
                          <a:cs typeface="Times New Roman" pitchFamily="18" charset="0"/>
                        </a:rPr>
                        <a:t>Los científicos se plantean por si mismos los problemas.</a:t>
                      </a:r>
                      <a:endParaRPr kumimoji="0" lang="es-ES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charset="0"/>
                        <a:ea typeface="Calibri" charset="0"/>
                        <a:cs typeface="Times New Roman" pitchFamily="18" charset="0"/>
                      </a:endParaRPr>
                    </a:p>
                  </a:txBody>
                  <a:tcPr marL="67332" marR="67332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Calibri" charset="0"/>
                          <a:cs typeface="Times New Roman" pitchFamily="18" charset="0"/>
                        </a:rPr>
                        <a:t>El planteo de problemas generalmente lo hace el Docente.</a:t>
                      </a:r>
                      <a:endParaRPr kumimoji="0" lang="es-ES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charset="0"/>
                        <a:ea typeface="Calibri" charset="0"/>
                        <a:cs typeface="Times New Roman" pitchFamily="18" charset="0"/>
                      </a:endParaRPr>
                    </a:p>
                  </a:txBody>
                  <a:tcPr marL="67332" marR="67332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825972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Calibri" charset="0"/>
                          <a:cs typeface="Times New Roman" pitchFamily="18" charset="0"/>
                        </a:rPr>
                        <a:t>Los científicos no están obligados a estudiar ciencias</a:t>
                      </a:r>
                      <a:endParaRPr kumimoji="0" lang="es-ES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charset="0"/>
                        <a:ea typeface="Calibri" charset="0"/>
                        <a:cs typeface="Times New Roman" pitchFamily="18" charset="0"/>
                      </a:endParaRPr>
                    </a:p>
                  </a:txBody>
                  <a:tcPr marL="67332" marR="67332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Calibri" charset="0"/>
                          <a:cs typeface="Times New Roman" pitchFamily="18" charset="0"/>
                        </a:rPr>
                        <a:t>El alumno…. ¿está obligado a estudiar ciencias?</a:t>
                      </a:r>
                      <a:endParaRPr kumimoji="0" lang="es-ES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charset="0"/>
                        <a:ea typeface="Calibri" charset="0"/>
                        <a:cs typeface="Times New Roman" pitchFamily="18" charset="0"/>
                      </a:endParaRPr>
                    </a:p>
                  </a:txBody>
                  <a:tcPr marL="67332" marR="67332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4118" name="Rectangle 1"/>
          <p:cNvSpPr>
            <a:spLocks noChangeArrowheads="1"/>
          </p:cNvSpPr>
          <p:nvPr/>
        </p:nvSpPr>
        <p:spPr bwMode="auto">
          <a:xfrm>
            <a:off x="611188" y="211138"/>
            <a:ext cx="7239000" cy="4143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/>
          <a:p>
            <a:pPr>
              <a:defRPr/>
            </a:pPr>
            <a:r>
              <a:rPr lang="es-ES" sz="2100" b="1" dirty="0">
                <a:solidFill>
                  <a:schemeClr val="accent5">
                    <a:lumMod val="50000"/>
                  </a:schemeClr>
                </a:solidFill>
                <a:ea typeface="Calibri" pitchFamily="34" charset="0"/>
              </a:rPr>
              <a:t>¿Es lo mismo Investigación Científica que Investigación Escolar?</a:t>
            </a:r>
            <a:endParaRPr lang="es-ES" sz="2100" dirty="0">
              <a:solidFill>
                <a:schemeClr val="accent5">
                  <a:lumMod val="50000"/>
                </a:schemeClr>
              </a:solidFill>
              <a:ea typeface="Calibri" pitchFamily="34" charset="0"/>
            </a:endParaRPr>
          </a:p>
        </p:txBody>
      </p:sp>
      <p:pic>
        <p:nvPicPr>
          <p:cNvPr id="4" name="Picture 3" descr="C:\Users\Usuario\Desktop\logo_A_SanLuis_grande_azul.png"/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073557"/>
              </a:clrFrom>
              <a:clrTo>
                <a:srgbClr val="073557">
                  <a:alpha val="0"/>
                </a:srgbClr>
              </a:clrTo>
            </a:clrChange>
            <a:duotone>
              <a:schemeClr val="accent3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80312" y="5935009"/>
            <a:ext cx="1912167" cy="831262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1"/>
          <p:cNvSpPr>
            <a:spLocks noChangeArrowheads="1"/>
          </p:cNvSpPr>
          <p:nvPr/>
        </p:nvSpPr>
        <p:spPr bwMode="auto">
          <a:xfrm>
            <a:off x="177800" y="-315913"/>
            <a:ext cx="8858250" cy="68024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>
            <a:spAutoFit/>
          </a:bodyPr>
          <a:lstStyle/>
          <a:p>
            <a:pPr algn="r">
              <a:lnSpc>
                <a:spcPct val="150000"/>
              </a:lnSpc>
              <a:defRPr/>
            </a:pPr>
            <a:endParaRPr lang="es-AR" sz="1400" dirty="0"/>
          </a:p>
          <a:p>
            <a:pPr algn="ctr">
              <a:defRPr/>
            </a:pPr>
            <a:r>
              <a:rPr lang="es-ES" sz="2000" b="1" dirty="0">
                <a:ea typeface="Calibri" pitchFamily="34" charset="0"/>
              </a:rPr>
              <a:t>ROL DEL DOCENTE. SEGUIMIENTO PEDAGÓGICO</a:t>
            </a:r>
          </a:p>
          <a:p>
            <a:pPr algn="ctr">
              <a:defRPr/>
            </a:pPr>
            <a:r>
              <a:rPr lang="es-ES" sz="2000" b="1" dirty="0">
                <a:ea typeface="Calibri" pitchFamily="34" charset="0"/>
              </a:rPr>
              <a:t>Uso de los “NAP” y DISEÑOS CURRICULARES </a:t>
            </a:r>
          </a:p>
          <a:p>
            <a:pPr algn="ctr">
              <a:lnSpc>
                <a:spcPct val="150000"/>
              </a:lnSpc>
              <a:defRPr/>
            </a:pPr>
            <a:r>
              <a:rPr lang="es-ES" sz="1600" b="1" dirty="0">
                <a:ea typeface="Calibri" pitchFamily="34" charset="0"/>
              </a:rPr>
              <a:t>(</a:t>
            </a:r>
            <a:r>
              <a:rPr lang="es-ES" sz="1600" i="1" dirty="0">
                <a:ea typeface="Calibri" pitchFamily="34" charset="0"/>
              </a:rPr>
              <a:t>Ministerio de Educación, Ciencia y Tecnología. 2006</a:t>
            </a:r>
            <a:r>
              <a:rPr lang="es-ES" sz="1600" dirty="0">
                <a:ea typeface="Calibri" pitchFamily="34" charset="0"/>
              </a:rPr>
              <a:t>)</a:t>
            </a:r>
            <a:endParaRPr lang="es-ES" sz="1600" b="1" dirty="0">
              <a:ea typeface="Calibri" pitchFamily="34" charset="0"/>
            </a:endParaRPr>
          </a:p>
          <a:p>
            <a:pPr algn="just">
              <a:lnSpc>
                <a:spcPct val="150000"/>
              </a:lnSpc>
              <a:defRPr/>
            </a:pPr>
            <a:r>
              <a:rPr lang="es-ES" b="1" dirty="0">
                <a:ea typeface="Calibri" pitchFamily="34" charset="0"/>
              </a:rPr>
              <a:t>NAP. CS. NATURALES y SOCIALES: </a:t>
            </a:r>
            <a:r>
              <a:rPr lang="es-ES" dirty="0">
                <a:ea typeface="Calibri" pitchFamily="34" charset="0"/>
              </a:rPr>
              <a:t>La escuela ofrecerá situaciones de enseñanza que promuevan en los alumnos/as durante el Tercer Ciclo de EGB/Nivel Medio</a:t>
            </a:r>
            <a:r>
              <a:rPr lang="es-ES" b="1" dirty="0">
                <a:ea typeface="Calibri" pitchFamily="34" charset="0"/>
              </a:rPr>
              <a:t>:</a:t>
            </a:r>
            <a:endParaRPr lang="es-ES" dirty="0">
              <a:ea typeface="Calibri" pitchFamily="34" charset="0"/>
            </a:endParaRPr>
          </a:p>
          <a:p>
            <a:pPr marL="285750" indent="-285750">
              <a:lnSpc>
                <a:spcPct val="150000"/>
              </a:lnSpc>
              <a:buFontTx/>
              <a:buBlip>
                <a:blip r:embed="rId2"/>
              </a:buBlip>
              <a:defRPr/>
            </a:pPr>
            <a:r>
              <a:rPr lang="es-ES" dirty="0">
                <a:ea typeface="Calibri" pitchFamily="34" charset="0"/>
              </a:rPr>
              <a:t>La interpretación y la resolución de </a:t>
            </a:r>
            <a:r>
              <a:rPr lang="es-ES" b="1" dirty="0">
                <a:ea typeface="Calibri" pitchFamily="34" charset="0"/>
              </a:rPr>
              <a:t>problemas…</a:t>
            </a:r>
          </a:p>
          <a:p>
            <a:pPr marL="285750" indent="-285750">
              <a:lnSpc>
                <a:spcPct val="150000"/>
              </a:lnSpc>
              <a:buFontTx/>
              <a:buBlip>
                <a:blip r:embed="rId2"/>
              </a:buBlip>
              <a:defRPr/>
            </a:pPr>
            <a:r>
              <a:rPr lang="es-ES" dirty="0">
                <a:ea typeface="Calibri" pitchFamily="34" charset="0"/>
              </a:rPr>
              <a:t>La planificación y realización sistemática de </a:t>
            </a:r>
            <a:r>
              <a:rPr lang="es-ES" b="1" dirty="0">
                <a:ea typeface="Calibri" pitchFamily="34" charset="0"/>
              </a:rPr>
              <a:t>exploraciones</a:t>
            </a:r>
            <a:r>
              <a:rPr lang="es-ES" dirty="0">
                <a:ea typeface="Calibri" pitchFamily="34" charset="0"/>
              </a:rPr>
              <a:t>….</a:t>
            </a:r>
          </a:p>
          <a:p>
            <a:pPr marL="285750" indent="-285750">
              <a:lnSpc>
                <a:spcPct val="150000"/>
              </a:lnSpc>
              <a:buFontTx/>
              <a:buBlip>
                <a:blip r:embed="rId2"/>
              </a:buBlip>
              <a:defRPr/>
            </a:pPr>
            <a:r>
              <a:rPr lang="es-ES" dirty="0">
                <a:ea typeface="Calibri" pitchFamily="34" charset="0"/>
              </a:rPr>
              <a:t>La realización de </a:t>
            </a:r>
            <a:r>
              <a:rPr lang="es-ES" b="1" dirty="0">
                <a:ea typeface="Calibri" pitchFamily="34" charset="0"/>
              </a:rPr>
              <a:t>observaciones</a:t>
            </a:r>
            <a:r>
              <a:rPr lang="es-ES" dirty="0">
                <a:ea typeface="Calibri" pitchFamily="34" charset="0"/>
              </a:rPr>
              <a:t>, el</a:t>
            </a:r>
            <a:r>
              <a:rPr lang="es-ES" b="1" dirty="0">
                <a:ea typeface="Calibri" pitchFamily="34" charset="0"/>
              </a:rPr>
              <a:t> registro</a:t>
            </a:r>
            <a:r>
              <a:rPr lang="es-ES" dirty="0">
                <a:ea typeface="Calibri" pitchFamily="34" charset="0"/>
              </a:rPr>
              <a:t> y la </a:t>
            </a:r>
            <a:r>
              <a:rPr lang="es-ES" b="1" dirty="0">
                <a:ea typeface="Calibri" pitchFamily="34" charset="0"/>
              </a:rPr>
              <a:t>comunicación</a:t>
            </a:r>
            <a:r>
              <a:rPr lang="es-ES" dirty="0">
                <a:ea typeface="Calibri" pitchFamily="34" charset="0"/>
              </a:rPr>
              <a:t> ….</a:t>
            </a:r>
          </a:p>
          <a:p>
            <a:pPr marL="285750" indent="-285750">
              <a:lnSpc>
                <a:spcPct val="150000"/>
              </a:lnSpc>
              <a:buFontTx/>
              <a:buBlip>
                <a:blip r:embed="rId2"/>
              </a:buBlip>
              <a:defRPr/>
            </a:pPr>
            <a:r>
              <a:rPr lang="es-ES" dirty="0">
                <a:ea typeface="Calibri" pitchFamily="34" charset="0"/>
              </a:rPr>
              <a:t>La formulación de </a:t>
            </a:r>
            <a:r>
              <a:rPr lang="es-ES" b="1" dirty="0">
                <a:ea typeface="Calibri" pitchFamily="34" charset="0"/>
              </a:rPr>
              <a:t>hipótesis</a:t>
            </a:r>
            <a:r>
              <a:rPr lang="es-ES" dirty="0">
                <a:ea typeface="Calibri" pitchFamily="34" charset="0"/>
              </a:rPr>
              <a:t>…</a:t>
            </a:r>
          </a:p>
          <a:p>
            <a:pPr marL="285750" indent="-285750">
              <a:lnSpc>
                <a:spcPct val="150000"/>
              </a:lnSpc>
              <a:buFontTx/>
              <a:buBlip>
                <a:blip r:embed="rId2"/>
              </a:buBlip>
              <a:defRPr/>
            </a:pPr>
            <a:r>
              <a:rPr lang="es-ES" dirty="0">
                <a:ea typeface="Calibri" pitchFamily="34" charset="0"/>
              </a:rPr>
              <a:t>La realización de </a:t>
            </a:r>
            <a:r>
              <a:rPr lang="es-ES" b="1" dirty="0">
                <a:ea typeface="Calibri" pitchFamily="34" charset="0"/>
              </a:rPr>
              <a:t>diseños y actividades experimentales</a:t>
            </a:r>
            <a:r>
              <a:rPr lang="es-ES" dirty="0">
                <a:ea typeface="Calibri" pitchFamily="34" charset="0"/>
              </a:rPr>
              <a:t> adecuados a la edad y al contexto…</a:t>
            </a:r>
          </a:p>
          <a:p>
            <a:pPr marL="285750" indent="-285750">
              <a:lnSpc>
                <a:spcPct val="150000"/>
              </a:lnSpc>
              <a:buFontTx/>
              <a:buBlip>
                <a:blip r:embed="rId2"/>
              </a:buBlip>
              <a:defRPr/>
            </a:pPr>
            <a:r>
              <a:rPr lang="es-ES" dirty="0">
                <a:ea typeface="Calibri" pitchFamily="34" charset="0"/>
              </a:rPr>
              <a:t>La </a:t>
            </a:r>
            <a:r>
              <a:rPr lang="es-ES" b="1" dirty="0">
                <a:ea typeface="Calibri" pitchFamily="34" charset="0"/>
              </a:rPr>
              <a:t>búsqueda, organización y utilización</a:t>
            </a:r>
            <a:r>
              <a:rPr lang="es-ES" dirty="0">
                <a:ea typeface="Calibri" pitchFamily="34" charset="0"/>
              </a:rPr>
              <a:t> de información relacionada …</a:t>
            </a:r>
          </a:p>
          <a:p>
            <a:pPr marL="285750" indent="-285750">
              <a:lnSpc>
                <a:spcPct val="150000"/>
              </a:lnSpc>
              <a:buFontTx/>
              <a:buBlip>
                <a:blip r:embed="rId2"/>
              </a:buBlip>
              <a:defRPr/>
            </a:pPr>
            <a:r>
              <a:rPr lang="es-ES" dirty="0">
                <a:ea typeface="Calibri" pitchFamily="34" charset="0"/>
              </a:rPr>
              <a:t>La comprensión del conocimiento científico como una construcción histórico-social y de carácter provisorio. ..</a:t>
            </a:r>
          </a:p>
          <a:p>
            <a:pPr marL="285750" indent="-285750">
              <a:lnSpc>
                <a:spcPct val="150000"/>
              </a:lnSpc>
              <a:buFontTx/>
              <a:buBlip>
                <a:blip r:embed="rId2"/>
              </a:buBlip>
              <a:defRPr/>
            </a:pPr>
            <a:r>
              <a:rPr lang="es-ES" dirty="0">
                <a:ea typeface="Calibri" pitchFamily="34" charset="0"/>
              </a:rPr>
              <a:t>La </a:t>
            </a:r>
            <a:r>
              <a:rPr lang="es-ES" b="1" dirty="0">
                <a:ea typeface="Calibri" pitchFamily="34" charset="0"/>
              </a:rPr>
              <a:t>producción</a:t>
            </a:r>
            <a:r>
              <a:rPr lang="es-ES" dirty="0">
                <a:ea typeface="Calibri" pitchFamily="34" charset="0"/>
              </a:rPr>
              <a:t> y </a:t>
            </a:r>
            <a:r>
              <a:rPr lang="es-ES" b="1" dirty="0">
                <a:ea typeface="Calibri" pitchFamily="34" charset="0"/>
              </a:rPr>
              <a:t>comprensión</a:t>
            </a:r>
            <a:r>
              <a:rPr lang="es-ES" dirty="0">
                <a:ea typeface="Calibri" pitchFamily="34" charset="0"/>
              </a:rPr>
              <a:t> de textos orales y escritos…</a:t>
            </a:r>
          </a:p>
          <a:p>
            <a:pPr marL="285750" indent="-285750">
              <a:lnSpc>
                <a:spcPct val="150000"/>
              </a:lnSpc>
              <a:buFontTx/>
              <a:buBlip>
                <a:blip r:embed="rId2"/>
              </a:buBlip>
              <a:defRPr/>
            </a:pPr>
            <a:r>
              <a:rPr lang="es-ES" dirty="0">
                <a:ea typeface="Calibri" pitchFamily="34" charset="0"/>
              </a:rPr>
              <a:t>El </a:t>
            </a:r>
            <a:r>
              <a:rPr lang="es-ES" b="1" dirty="0">
                <a:ea typeface="Calibri" pitchFamily="34" charset="0"/>
              </a:rPr>
              <a:t>uso adecuado de aparatos de laboratorio y de instrumentos diversos</a:t>
            </a:r>
            <a:r>
              <a:rPr lang="es-ES" dirty="0">
                <a:ea typeface="Calibri" pitchFamily="34" charset="0"/>
              </a:rPr>
              <a:t> …</a:t>
            </a:r>
          </a:p>
        </p:txBody>
      </p:sp>
      <p:pic>
        <p:nvPicPr>
          <p:cNvPr id="3" name="Picture 3" descr="C:\Users\Usuario\Desktop\logo_A_SanLuis_grande_azul.png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073557"/>
              </a:clrFrom>
              <a:clrTo>
                <a:srgbClr val="073557">
                  <a:alpha val="0"/>
                </a:srgbClr>
              </a:clrTo>
            </a:clrChange>
            <a:duotone>
              <a:schemeClr val="accent3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80312" y="5935009"/>
            <a:ext cx="1912167" cy="831262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Rectangle 1"/>
          <p:cNvSpPr>
            <a:spLocks noChangeArrowheads="1"/>
          </p:cNvSpPr>
          <p:nvPr/>
        </p:nvSpPr>
        <p:spPr bwMode="auto">
          <a:xfrm>
            <a:off x="404813" y="306388"/>
            <a:ext cx="8429625" cy="5786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pPr algn="ctr">
              <a:defRPr/>
            </a:pPr>
            <a:r>
              <a:rPr lang="es-ES" sz="2000" b="1" dirty="0">
                <a:latin typeface="+mn-lt"/>
                <a:ea typeface="Calibri" charset="0"/>
              </a:rPr>
              <a:t>¿CÓMO PROMOVEMOS LA INVESTIGACIÓN ESCOLAR PARA PARTICIPAR EN </a:t>
            </a:r>
            <a:r>
              <a:rPr lang="es-ES" sz="2000" b="1" dirty="0" err="1">
                <a:latin typeface="+mn-lt"/>
                <a:ea typeface="Calibri" charset="0"/>
              </a:rPr>
              <a:t>FCyT</a:t>
            </a:r>
            <a:r>
              <a:rPr lang="es-ES" sz="2000" b="1" dirty="0">
                <a:latin typeface="+mn-lt"/>
                <a:ea typeface="Calibri" charset="0"/>
              </a:rPr>
              <a:t>?</a:t>
            </a:r>
          </a:p>
          <a:p>
            <a:pPr algn="ctr">
              <a:lnSpc>
                <a:spcPct val="150000"/>
              </a:lnSpc>
              <a:defRPr/>
            </a:pPr>
            <a:r>
              <a:rPr lang="es-ES" sz="2000" b="1" dirty="0">
                <a:latin typeface="+mn-lt"/>
                <a:ea typeface="Calibri" charset="0"/>
              </a:rPr>
              <a:t>Haciendo hincapié en PROBLEMAS y en los PROCEDIMIENTOS, pero…</a:t>
            </a:r>
          </a:p>
          <a:p>
            <a:pPr marL="342900" indent="-342900" eaLnBrk="0" hangingPunct="0">
              <a:lnSpc>
                <a:spcPct val="150000"/>
              </a:lnSpc>
              <a:buFontTx/>
              <a:buBlip>
                <a:blip r:embed="rId2"/>
              </a:buBlip>
              <a:defRPr/>
            </a:pPr>
            <a:r>
              <a:rPr lang="es-ES" sz="2000" dirty="0">
                <a:latin typeface="+mn-lt"/>
                <a:ea typeface="Calibri" charset="0"/>
              </a:rPr>
              <a:t>Sin salirnos de los contenidos conceptuales previstos</a:t>
            </a:r>
          </a:p>
          <a:p>
            <a:pPr marL="342900" indent="-342900" eaLnBrk="0" hangingPunct="0">
              <a:lnSpc>
                <a:spcPct val="150000"/>
              </a:lnSpc>
              <a:buFontTx/>
              <a:buBlip>
                <a:blip r:embed="rId2"/>
              </a:buBlip>
              <a:defRPr/>
            </a:pPr>
            <a:r>
              <a:rPr lang="es-ES" sz="2000" dirty="0">
                <a:latin typeface="+mn-lt"/>
                <a:ea typeface="Calibri" charset="0"/>
              </a:rPr>
              <a:t>Usando los recursos disponibles en la institución</a:t>
            </a:r>
          </a:p>
          <a:p>
            <a:pPr marL="342900" indent="-342900" eaLnBrk="0" hangingPunct="0">
              <a:lnSpc>
                <a:spcPct val="150000"/>
              </a:lnSpc>
              <a:buFontTx/>
              <a:buBlip>
                <a:blip r:embed="rId2"/>
              </a:buBlip>
              <a:defRPr/>
            </a:pPr>
            <a:r>
              <a:rPr lang="es-ES" sz="2000" dirty="0">
                <a:latin typeface="+mn-lt"/>
                <a:ea typeface="Calibri" charset="0"/>
              </a:rPr>
              <a:t>Optimizando el tiempo docente</a:t>
            </a:r>
          </a:p>
          <a:p>
            <a:pPr marL="342900" indent="-342900" eaLnBrk="0" hangingPunct="0">
              <a:lnSpc>
                <a:spcPct val="150000"/>
              </a:lnSpc>
              <a:buFontTx/>
              <a:buBlip>
                <a:blip r:embed="rId2"/>
              </a:buBlip>
              <a:defRPr/>
            </a:pPr>
            <a:r>
              <a:rPr lang="es-ES" sz="2000" dirty="0">
                <a:latin typeface="+mn-lt"/>
                <a:ea typeface="Calibri" charset="0"/>
              </a:rPr>
              <a:t>Buscando al mismo tiempo conseguir el cumplimiento de las expectativas de logro previstas en nuestra  planificación</a:t>
            </a:r>
          </a:p>
          <a:p>
            <a:pPr marL="342900" indent="-342900" eaLnBrk="0" hangingPunct="0">
              <a:lnSpc>
                <a:spcPct val="150000"/>
              </a:lnSpc>
              <a:buFontTx/>
              <a:buBlip>
                <a:blip r:embed="rId2"/>
              </a:buBlip>
              <a:defRPr/>
            </a:pPr>
            <a:r>
              <a:rPr lang="es-ES" sz="2000" dirty="0">
                <a:latin typeface="+mn-lt"/>
                <a:ea typeface="Calibri" charset="0"/>
              </a:rPr>
              <a:t>Motivando la curiosidad del alumno</a:t>
            </a:r>
          </a:p>
          <a:p>
            <a:pPr marL="342900" indent="-342900" eaLnBrk="0" hangingPunct="0">
              <a:lnSpc>
                <a:spcPct val="150000"/>
              </a:lnSpc>
              <a:buFontTx/>
              <a:buBlip>
                <a:blip r:embed="rId2"/>
              </a:buBlip>
              <a:defRPr/>
            </a:pPr>
            <a:r>
              <a:rPr lang="es-ES" sz="2000" dirty="0">
                <a:latin typeface="+mn-lt"/>
                <a:ea typeface="Calibri" charset="0"/>
              </a:rPr>
              <a:t>Diseñando actividades que presenten situaciones novedosas para los alumnos por las  cuales ellos mismos deben obtener resultados prácticos por medio de la experimentación, rápida y sencilla. (Campanario &amp; Moya, 1999) </a:t>
            </a:r>
          </a:p>
        </p:txBody>
      </p:sp>
      <p:sp>
        <p:nvSpPr>
          <p:cNvPr id="3" name="2 CuadroTexto"/>
          <p:cNvSpPr txBox="1"/>
          <p:nvPr/>
        </p:nvSpPr>
        <p:spPr>
          <a:xfrm>
            <a:off x="2339975" y="6094413"/>
            <a:ext cx="4392613" cy="430212"/>
          </a:xfrm>
          <a:prstGeom prst="rect">
            <a:avLst/>
          </a:prstGeom>
          <a:noFill/>
          <a:ln w="19050">
            <a:solidFill>
              <a:schemeClr val="tx1"/>
            </a:solidFill>
          </a:ln>
        </p:spPr>
        <p:txBody>
          <a:bodyPr>
            <a:spAutoFit/>
          </a:bodyPr>
          <a:lstStyle/>
          <a:p>
            <a:pPr algn="ctr">
              <a:defRPr/>
            </a:pPr>
            <a:r>
              <a:rPr lang="es-ES" sz="2200" b="1" dirty="0">
                <a:latin typeface="+mn-lt"/>
              </a:rPr>
              <a:t>TRABAJO COLECTIVO</a:t>
            </a:r>
          </a:p>
        </p:txBody>
      </p:sp>
      <p:sp>
        <p:nvSpPr>
          <p:cNvPr id="4" name="3 Flecha abajo"/>
          <p:cNvSpPr/>
          <p:nvPr/>
        </p:nvSpPr>
        <p:spPr>
          <a:xfrm>
            <a:off x="4211638" y="5589588"/>
            <a:ext cx="504825" cy="503237"/>
          </a:xfrm>
          <a:prstGeom prst="downArrow">
            <a:avLst/>
          </a:prstGeom>
          <a:solidFill>
            <a:srgbClr val="C00000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pic>
        <p:nvPicPr>
          <p:cNvPr id="5" name="Picture 3" descr="C:\Users\Usuario\Desktop\logo_A_SanLuis_grande_azul.png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073557"/>
              </a:clrFrom>
              <a:clrTo>
                <a:srgbClr val="073557">
                  <a:alpha val="0"/>
                </a:srgbClr>
              </a:clrTo>
            </a:clrChange>
            <a:duotone>
              <a:schemeClr val="accent3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80312" y="5935009"/>
            <a:ext cx="1912167" cy="831262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1"/>
          <p:cNvSpPr>
            <a:spLocks noChangeArrowheads="1"/>
          </p:cNvSpPr>
          <p:nvPr/>
        </p:nvSpPr>
        <p:spPr bwMode="auto">
          <a:xfrm>
            <a:off x="395288" y="687388"/>
            <a:ext cx="7643812" cy="54784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>
            <a:spAutoFit/>
          </a:bodyPr>
          <a:lstStyle/>
          <a:p>
            <a:pPr algn="ctr">
              <a:defRPr/>
            </a:pPr>
            <a:r>
              <a:rPr lang="es-ES" sz="2400" b="1" u="sng" dirty="0">
                <a:ea typeface="Calibri" pitchFamily="34" charset="0"/>
              </a:rPr>
              <a:t>¿Con qué rigor científico debemos enseñar ciencias?</a:t>
            </a:r>
          </a:p>
          <a:p>
            <a:pPr algn="ctr">
              <a:defRPr/>
            </a:pPr>
            <a:endParaRPr lang="es-ES" sz="1600" dirty="0">
              <a:ea typeface="Calibri" pitchFamily="34" charset="0"/>
            </a:endParaRPr>
          </a:p>
          <a:p>
            <a:pPr algn="ctr" eaLnBrk="0" hangingPunct="0">
              <a:defRPr/>
            </a:pPr>
            <a:r>
              <a:rPr lang="es-ES" sz="2000" b="1" u="sng" dirty="0">
                <a:ea typeface="Calibri" pitchFamily="34" charset="0"/>
              </a:rPr>
              <a:t>MÉTODO CIENTÍFICO: </a:t>
            </a:r>
            <a:r>
              <a:rPr lang="es-ES" sz="2000" dirty="0">
                <a:ea typeface="Calibri" pitchFamily="34" charset="0"/>
              </a:rPr>
              <a:t>manera organizada o pasos sistemáticos para realizar tareas de  investigación:</a:t>
            </a:r>
          </a:p>
          <a:p>
            <a:pPr marL="342900" indent="-342900" eaLnBrk="0" hangingPunct="0">
              <a:lnSpc>
                <a:spcPct val="150000"/>
              </a:lnSpc>
              <a:buFontTx/>
              <a:buBlip>
                <a:blip r:embed="rId2"/>
              </a:buBlip>
              <a:defRPr/>
            </a:pPr>
            <a:r>
              <a:rPr lang="es-ES" sz="2000" dirty="0">
                <a:ea typeface="Calibri" pitchFamily="34" charset="0"/>
              </a:rPr>
              <a:t>OBSERVACIONES/ REVISIONES BIBLIOGRÁFICAS =ELECCIÓN DEL TEMA</a:t>
            </a:r>
          </a:p>
          <a:p>
            <a:pPr marL="342900" indent="-342900" eaLnBrk="0" hangingPunct="0">
              <a:lnSpc>
                <a:spcPct val="150000"/>
              </a:lnSpc>
              <a:buFontTx/>
              <a:buBlip>
                <a:blip r:embed="rId2"/>
              </a:buBlip>
              <a:defRPr/>
            </a:pPr>
            <a:r>
              <a:rPr lang="es-ES" sz="2000" dirty="0">
                <a:ea typeface="Calibri" pitchFamily="34" charset="0"/>
              </a:rPr>
              <a:t>FORMULACIÓN DEL PROBLEMA</a:t>
            </a:r>
          </a:p>
          <a:p>
            <a:pPr marL="342900" indent="-342900" eaLnBrk="0" hangingPunct="0">
              <a:lnSpc>
                <a:spcPct val="150000"/>
              </a:lnSpc>
              <a:buFontTx/>
              <a:buBlip>
                <a:blip r:embed="rId2"/>
              </a:buBlip>
              <a:defRPr/>
            </a:pPr>
            <a:r>
              <a:rPr lang="es-ES" sz="2000" dirty="0">
                <a:ea typeface="Calibri" pitchFamily="34" charset="0"/>
              </a:rPr>
              <a:t>PLANTEO DE RPTAS. ANTICIPADAS O HIPÓTESIS</a:t>
            </a:r>
          </a:p>
          <a:p>
            <a:pPr marL="342900" indent="-342900" eaLnBrk="0" hangingPunct="0">
              <a:lnSpc>
                <a:spcPct val="150000"/>
              </a:lnSpc>
              <a:buFontTx/>
              <a:buBlip>
                <a:blip r:embed="rId2"/>
              </a:buBlip>
              <a:defRPr/>
            </a:pPr>
            <a:r>
              <a:rPr lang="es-ES" sz="2000" dirty="0">
                <a:ea typeface="Calibri" pitchFamily="34" charset="0"/>
              </a:rPr>
              <a:t>PLANTEO DE OBJETIVOS DE TRABAJO</a:t>
            </a:r>
          </a:p>
          <a:p>
            <a:pPr marL="342900" indent="-342900" eaLnBrk="0" hangingPunct="0">
              <a:lnSpc>
                <a:spcPct val="150000"/>
              </a:lnSpc>
              <a:buFontTx/>
              <a:buBlip>
                <a:blip r:embed="rId2"/>
              </a:buBlip>
              <a:defRPr/>
            </a:pPr>
            <a:r>
              <a:rPr lang="es-ES" sz="2000" dirty="0">
                <a:ea typeface="Calibri" pitchFamily="34" charset="0"/>
              </a:rPr>
              <a:t>DISEÑO DE EXPERIENCIAS</a:t>
            </a:r>
          </a:p>
          <a:p>
            <a:pPr marL="342900" indent="-342900" eaLnBrk="0" hangingPunct="0">
              <a:lnSpc>
                <a:spcPct val="150000"/>
              </a:lnSpc>
              <a:buFontTx/>
              <a:buBlip>
                <a:blip r:embed="rId2"/>
              </a:buBlip>
              <a:defRPr/>
            </a:pPr>
            <a:r>
              <a:rPr lang="es-ES" sz="2000" dirty="0">
                <a:ea typeface="Calibri" pitchFamily="34" charset="0"/>
              </a:rPr>
              <a:t>ANÁLISIS Y DISCUSIÓN DE RESULTADOS</a:t>
            </a:r>
          </a:p>
          <a:p>
            <a:pPr marL="342900" indent="-342900" eaLnBrk="0" hangingPunct="0">
              <a:lnSpc>
                <a:spcPct val="150000"/>
              </a:lnSpc>
              <a:buFontTx/>
              <a:buBlip>
                <a:blip r:embed="rId2"/>
              </a:buBlip>
              <a:defRPr/>
            </a:pPr>
            <a:r>
              <a:rPr lang="es-ES" sz="2000" dirty="0">
                <a:ea typeface="Calibri" pitchFamily="34" charset="0"/>
              </a:rPr>
              <a:t>CONCLUSIONES</a:t>
            </a:r>
          </a:p>
          <a:p>
            <a:pPr marL="342900" indent="-342900" eaLnBrk="0" hangingPunct="0">
              <a:lnSpc>
                <a:spcPct val="150000"/>
              </a:lnSpc>
              <a:buFontTx/>
              <a:buBlip>
                <a:blip r:embed="rId2"/>
              </a:buBlip>
              <a:defRPr/>
            </a:pPr>
            <a:r>
              <a:rPr lang="es-ES" sz="2000" dirty="0">
                <a:ea typeface="Calibri" pitchFamily="34" charset="0"/>
              </a:rPr>
              <a:t>EXPOSICIÓN Y DEFENSA- DIVULGACIÓN</a:t>
            </a:r>
          </a:p>
        </p:txBody>
      </p:sp>
      <p:sp>
        <p:nvSpPr>
          <p:cNvPr id="11269" name="7 Rectángulo"/>
          <p:cNvSpPr>
            <a:spLocks noChangeArrowheads="1"/>
          </p:cNvSpPr>
          <p:nvPr/>
        </p:nvSpPr>
        <p:spPr bwMode="auto">
          <a:xfrm>
            <a:off x="5435600" y="4151313"/>
            <a:ext cx="3484563" cy="646112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eaLnBrk="0" hangingPunct="0"/>
            <a:r>
              <a:rPr lang="es-ES"/>
              <a:t>Creatividad en </a:t>
            </a:r>
          </a:p>
          <a:p>
            <a:pPr algn="ctr" eaLnBrk="0" hangingPunct="0"/>
            <a:r>
              <a:rPr lang="es-ES"/>
              <a:t>Generar modelos experimentales </a:t>
            </a:r>
          </a:p>
        </p:txBody>
      </p:sp>
      <p:sp>
        <p:nvSpPr>
          <p:cNvPr id="9" name="8 Flecha derecha"/>
          <p:cNvSpPr/>
          <p:nvPr/>
        </p:nvSpPr>
        <p:spPr>
          <a:xfrm>
            <a:off x="3930650" y="4367213"/>
            <a:ext cx="1433513" cy="285750"/>
          </a:xfrm>
          <a:prstGeom prst="rightArrow">
            <a:avLst/>
          </a:prstGeom>
          <a:solidFill>
            <a:srgbClr val="C00000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pic>
        <p:nvPicPr>
          <p:cNvPr id="5" name="Picture 3" descr="C:\Users\Usuario\Desktop\logo_A_SanLuis_grande_azul.png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073557"/>
              </a:clrFrom>
              <a:clrTo>
                <a:srgbClr val="073557">
                  <a:alpha val="0"/>
                </a:srgbClr>
              </a:clrTo>
            </a:clrChange>
            <a:duotone>
              <a:schemeClr val="accent3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80312" y="5935009"/>
            <a:ext cx="1912167" cy="831262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7" dur="2000"/>
                                        <p:tgtEl>
                                          <p:spTgt spid="1126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0" dur="2000"/>
                                        <p:tgtEl>
                                          <p:spTgt spid="1126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3" dur="2000"/>
                                        <p:tgtEl>
                                          <p:spTgt spid="1126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6" dur="2000"/>
                                        <p:tgtEl>
                                          <p:spTgt spid="1126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9" dur="2000"/>
                                        <p:tgtEl>
                                          <p:spTgt spid="1126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6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22" dur="2000"/>
                                        <p:tgtEl>
                                          <p:spTgt spid="11266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6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25" dur="2000"/>
                                        <p:tgtEl>
                                          <p:spTgt spid="11266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6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28" dur="2000"/>
                                        <p:tgtEl>
                                          <p:spTgt spid="11266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 nodeType="clickPar">
                      <p:stCondLst>
                        <p:cond delay="indefinite"/>
                      </p:stCondLst>
                      <p:childTnLst>
                        <p:par>
                          <p:cTn id="3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1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3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 nodeType="clickPar">
                      <p:stCondLst>
                        <p:cond delay="indefinite"/>
                      </p:stCondLst>
                      <p:childTnLst>
                        <p:par>
                          <p:cTn id="3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6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8" dur="500"/>
                                        <p:tgtEl>
                                          <p:spTgt spid="112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269" grpId="0" animBg="1"/>
      <p:bldP spid="9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2 Marcador de contenido"/>
          <p:cNvSpPr>
            <a:spLocks noGrp="1"/>
          </p:cNvSpPr>
          <p:nvPr>
            <p:ph idx="1"/>
          </p:nvPr>
        </p:nvSpPr>
        <p:spPr>
          <a:xfrm>
            <a:off x="61913" y="188913"/>
            <a:ext cx="8686800" cy="857250"/>
          </a:xfrm>
        </p:spPr>
        <p:txBody>
          <a:bodyPr rtlCol="0">
            <a:normAutofit fontScale="77500" lnSpcReduction="20000"/>
          </a:bodyPr>
          <a:lstStyle/>
          <a:p>
            <a:pPr algn="ctr" fontAlgn="auto">
              <a:spcAft>
                <a:spcPts val="0"/>
              </a:spcAft>
              <a:buFont typeface="Arial" charset="0"/>
              <a:buNone/>
              <a:defRPr/>
            </a:pPr>
            <a:r>
              <a:rPr lang="es-ES" sz="2400" b="1" dirty="0" smtClean="0"/>
              <a:t>¿Cómo seleccionamos el tema de Trabajo  </a:t>
            </a:r>
          </a:p>
          <a:p>
            <a:pPr algn="ctr" fontAlgn="auto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es-ES" sz="2400" b="1" dirty="0" smtClean="0"/>
              <a:t>ó  ¿Cómo ayudamos a los alumnos a seleccionar el tema de Trabajo</a:t>
            </a:r>
            <a:r>
              <a:rPr lang="es-ES" sz="2000" b="1" dirty="0" smtClean="0"/>
              <a:t>?</a:t>
            </a:r>
          </a:p>
        </p:txBody>
      </p:sp>
      <p:sp>
        <p:nvSpPr>
          <p:cNvPr id="13315" name="3 Rectángulo"/>
          <p:cNvSpPr>
            <a:spLocks noChangeArrowheads="1"/>
          </p:cNvSpPr>
          <p:nvPr/>
        </p:nvSpPr>
        <p:spPr bwMode="auto">
          <a:xfrm>
            <a:off x="692150" y="2244725"/>
            <a:ext cx="8531225" cy="2632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marL="342900" indent="-342900">
              <a:lnSpc>
                <a:spcPct val="150000"/>
              </a:lnSpc>
              <a:buFontTx/>
              <a:buBlip>
                <a:blip r:embed="rId2"/>
              </a:buBlip>
            </a:pPr>
            <a:r>
              <a:rPr lang="es-ES" sz="2200"/>
              <a:t>Análisis bibliográfico y análisis del contexto histórico del concepto</a:t>
            </a:r>
          </a:p>
          <a:p>
            <a:pPr marL="342900" indent="-342900">
              <a:lnSpc>
                <a:spcPct val="150000"/>
              </a:lnSpc>
              <a:buFontTx/>
              <a:buBlip>
                <a:blip r:embed="rId2"/>
              </a:buBlip>
            </a:pPr>
            <a:r>
              <a:rPr lang="es-ES" sz="2200"/>
              <a:t>Observaciones previas   de los alumnos</a:t>
            </a:r>
          </a:p>
          <a:p>
            <a:pPr marL="342900" indent="-342900">
              <a:lnSpc>
                <a:spcPct val="150000"/>
              </a:lnSpc>
              <a:buFontTx/>
              <a:buBlip>
                <a:blip r:embed="rId2"/>
              </a:buBlip>
            </a:pPr>
            <a:r>
              <a:rPr lang="es-ES" sz="2200"/>
              <a:t>Desarrollo de Experiencias  y/o salidas de campo</a:t>
            </a:r>
          </a:p>
          <a:p>
            <a:pPr marL="342900" indent="-342900">
              <a:lnSpc>
                <a:spcPct val="150000"/>
              </a:lnSpc>
              <a:buFontTx/>
              <a:buBlip>
                <a:blip r:embed="rId2"/>
              </a:buBlip>
            </a:pPr>
            <a:r>
              <a:rPr lang="es-ES" sz="2200"/>
              <a:t>De ideas previas, mitos y creencias</a:t>
            </a:r>
          </a:p>
          <a:p>
            <a:pPr marL="342900" indent="-342900">
              <a:lnSpc>
                <a:spcPct val="150000"/>
              </a:lnSpc>
              <a:buFontTx/>
              <a:buBlip>
                <a:blip r:embed="rId2"/>
              </a:buBlip>
            </a:pPr>
            <a:r>
              <a:rPr lang="es-ES" sz="2200"/>
              <a:t> Explicando y aplicando los contenidos a situaciones cotidianas</a:t>
            </a:r>
          </a:p>
        </p:txBody>
      </p:sp>
      <p:sp>
        <p:nvSpPr>
          <p:cNvPr id="7" name="6 Flecha derecha"/>
          <p:cNvSpPr/>
          <p:nvPr/>
        </p:nvSpPr>
        <p:spPr>
          <a:xfrm rot="5400000">
            <a:off x="3925887" y="1195388"/>
            <a:ext cx="785813" cy="357188"/>
          </a:xfrm>
          <a:prstGeom prst="rightArrow">
            <a:avLst/>
          </a:prstGeom>
          <a:solidFill>
            <a:srgbClr val="C00000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8" name="3 Rectángulo"/>
          <p:cNvSpPr>
            <a:spLocks noChangeArrowheads="1"/>
          </p:cNvSpPr>
          <p:nvPr/>
        </p:nvSpPr>
        <p:spPr bwMode="auto">
          <a:xfrm>
            <a:off x="2554288" y="1776413"/>
            <a:ext cx="3529012" cy="431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s-ES" sz="2200" b="1"/>
              <a:t>¿De dónde podemos partir?</a:t>
            </a:r>
          </a:p>
        </p:txBody>
      </p:sp>
      <p:sp>
        <p:nvSpPr>
          <p:cNvPr id="10" name="9 CuadroTexto"/>
          <p:cNvSpPr txBox="1"/>
          <p:nvPr/>
        </p:nvSpPr>
        <p:spPr>
          <a:xfrm>
            <a:off x="684213" y="5641975"/>
            <a:ext cx="8064500" cy="461963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es-ES" sz="2400" b="1" dirty="0">
                <a:latin typeface="+mn-lt"/>
              </a:rPr>
              <a:t>Motivar, estimular, despertar curiosidad en los alumnos</a:t>
            </a:r>
          </a:p>
        </p:txBody>
      </p:sp>
      <p:sp>
        <p:nvSpPr>
          <p:cNvPr id="11" name="10 Flecha derecha"/>
          <p:cNvSpPr/>
          <p:nvPr/>
        </p:nvSpPr>
        <p:spPr>
          <a:xfrm rot="5400000">
            <a:off x="3873501" y="5070475"/>
            <a:ext cx="785812" cy="357187"/>
          </a:xfrm>
          <a:prstGeom prst="rightArrow">
            <a:avLst/>
          </a:prstGeom>
          <a:solidFill>
            <a:srgbClr val="C00000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pic>
        <p:nvPicPr>
          <p:cNvPr id="9" name="Picture 3" descr="C:\Users\Usuario\Desktop\logo_A_SanLuis_grande_azul.png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073557"/>
              </a:clrFrom>
              <a:clrTo>
                <a:srgbClr val="073557">
                  <a:alpha val="0"/>
                </a:srgbClr>
              </a:clrTo>
            </a:clrChange>
            <a:duotone>
              <a:schemeClr val="accent3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80312" y="5935009"/>
            <a:ext cx="1912167" cy="831262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7" dur="2000"/>
                                        <p:tgtEl>
                                          <p:spTgt spid="133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2" dur="2000"/>
                                        <p:tgtEl>
                                          <p:spTgt spid="1331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7" dur="2000"/>
                                        <p:tgtEl>
                                          <p:spTgt spid="1331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 nodeType="clickPar">
                      <p:stCondLst>
                        <p:cond delay="indefinite"/>
                      </p:stCondLst>
                      <p:childTnLst>
                        <p:par>
                          <p:cTn id="2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0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32" dur="3000"/>
                                        <p:tgtEl>
                                          <p:spTgt spid="1331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 nodeType="clickPar">
                      <p:stCondLst>
                        <p:cond delay="indefinite"/>
                      </p:stCondLst>
                      <p:childTnLst>
                        <p:par>
                          <p:cTn id="3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37" dur="2000"/>
                                        <p:tgtEl>
                                          <p:spTgt spid="1331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 nodeType="clickPar">
                      <p:stCondLst>
                        <p:cond delay="indefinite"/>
                      </p:stCondLst>
                      <p:childTnLst>
                        <p:par>
                          <p:cTn id="3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0" presetID="1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2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 nodeType="clickPar">
                      <p:stCondLst>
                        <p:cond delay="indefinite"/>
                      </p:stCondLst>
                      <p:childTnLst>
                        <p:par>
                          <p:cTn id="4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47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8" grpId="0"/>
      <p:bldP spid="10" grpId="0"/>
      <p:bldP spid="11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3 Rectángulo"/>
          <p:cNvSpPr>
            <a:spLocks noChangeArrowheads="1"/>
          </p:cNvSpPr>
          <p:nvPr/>
        </p:nvSpPr>
        <p:spPr bwMode="auto">
          <a:xfrm>
            <a:off x="611188" y="-26988"/>
            <a:ext cx="8137525" cy="66468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algn="ctr" eaLnBrk="0" hangingPunct="0">
              <a:lnSpc>
                <a:spcPct val="150000"/>
              </a:lnSpc>
              <a:defRPr/>
            </a:pPr>
            <a:r>
              <a:rPr lang="es-ES" sz="2200" b="1" u="sng" dirty="0">
                <a:ea typeface="Calibri" pitchFamily="34" charset="0"/>
              </a:rPr>
              <a:t>MÉTODO CIENTÍFICO: </a:t>
            </a:r>
            <a:r>
              <a:rPr lang="es-ES" sz="2200" dirty="0">
                <a:ea typeface="Calibri" pitchFamily="34" charset="0"/>
              </a:rPr>
              <a:t>manera organizada o pasos sistemáticos para realizar tareas de  investigación:</a:t>
            </a:r>
          </a:p>
          <a:p>
            <a:pPr marL="342900" indent="-342900" eaLnBrk="0" hangingPunct="0">
              <a:lnSpc>
                <a:spcPct val="200000"/>
              </a:lnSpc>
              <a:buFontTx/>
              <a:buBlip>
                <a:blip r:embed="rId2"/>
              </a:buBlip>
              <a:defRPr/>
            </a:pPr>
            <a:r>
              <a:rPr lang="es-ES" sz="2000" dirty="0">
                <a:ea typeface="Calibri" pitchFamily="34" charset="0"/>
              </a:rPr>
              <a:t>OBSERVACIONES/ REVISIONES BIBLIOGRÁFICAS= ELECCIÓN DE TEMAS</a:t>
            </a:r>
          </a:p>
          <a:p>
            <a:pPr marL="342900" indent="-342900" eaLnBrk="0" hangingPunct="0">
              <a:lnSpc>
                <a:spcPct val="200000"/>
              </a:lnSpc>
              <a:buFontTx/>
              <a:buBlip>
                <a:blip r:embed="rId2"/>
              </a:buBlip>
              <a:defRPr/>
            </a:pPr>
            <a:r>
              <a:rPr lang="es-ES" sz="2000" dirty="0">
                <a:ea typeface="Calibri" pitchFamily="34" charset="0"/>
              </a:rPr>
              <a:t>FORMULACIÓN DEL PROBLEMA</a:t>
            </a:r>
          </a:p>
          <a:p>
            <a:pPr marL="342900" indent="-342900" eaLnBrk="0" hangingPunct="0">
              <a:lnSpc>
                <a:spcPct val="200000"/>
              </a:lnSpc>
              <a:buFontTx/>
              <a:buBlip>
                <a:blip r:embed="rId2"/>
              </a:buBlip>
              <a:defRPr/>
            </a:pPr>
            <a:r>
              <a:rPr lang="es-ES" sz="2000" dirty="0">
                <a:ea typeface="Calibri" pitchFamily="34" charset="0"/>
              </a:rPr>
              <a:t>ELABORACIÓN DEL MARCO TEÓRICO</a:t>
            </a:r>
          </a:p>
          <a:p>
            <a:pPr marL="342900" indent="-342900" eaLnBrk="0" hangingPunct="0">
              <a:lnSpc>
                <a:spcPct val="200000"/>
              </a:lnSpc>
              <a:buFontTx/>
              <a:buBlip>
                <a:blip r:embed="rId2"/>
              </a:buBlip>
              <a:defRPr/>
            </a:pPr>
            <a:r>
              <a:rPr lang="es-ES" sz="2000" dirty="0">
                <a:ea typeface="Calibri" pitchFamily="34" charset="0"/>
              </a:rPr>
              <a:t>PLANTEO DE RPTAS. ANTICIPADAS O HIPÓTESIS</a:t>
            </a:r>
          </a:p>
          <a:p>
            <a:pPr marL="342900" indent="-342900" eaLnBrk="0" hangingPunct="0">
              <a:lnSpc>
                <a:spcPct val="200000"/>
              </a:lnSpc>
              <a:buFontTx/>
              <a:buBlip>
                <a:blip r:embed="rId2"/>
              </a:buBlip>
              <a:defRPr/>
            </a:pPr>
            <a:r>
              <a:rPr lang="es-ES" sz="2000" dirty="0">
                <a:ea typeface="Calibri" pitchFamily="34" charset="0"/>
              </a:rPr>
              <a:t>PLANTEO DE OBJETIVOS DE TRABAJO</a:t>
            </a:r>
          </a:p>
          <a:p>
            <a:pPr marL="342900" indent="-342900" eaLnBrk="0" hangingPunct="0">
              <a:lnSpc>
                <a:spcPct val="200000"/>
              </a:lnSpc>
              <a:buFontTx/>
              <a:buBlip>
                <a:blip r:embed="rId2"/>
              </a:buBlip>
              <a:defRPr/>
            </a:pPr>
            <a:r>
              <a:rPr lang="es-ES" sz="2000" dirty="0">
                <a:ea typeface="Calibri" pitchFamily="34" charset="0"/>
              </a:rPr>
              <a:t>DISEÑO DE EXPERIENCIAS</a:t>
            </a:r>
          </a:p>
          <a:p>
            <a:pPr marL="342900" indent="-342900" eaLnBrk="0" hangingPunct="0">
              <a:lnSpc>
                <a:spcPct val="200000"/>
              </a:lnSpc>
              <a:buFontTx/>
              <a:buBlip>
                <a:blip r:embed="rId2"/>
              </a:buBlip>
              <a:defRPr/>
            </a:pPr>
            <a:r>
              <a:rPr lang="es-ES" sz="2000" dirty="0">
                <a:ea typeface="Calibri" pitchFamily="34" charset="0"/>
              </a:rPr>
              <a:t>ANÁLISIS Y DISCUSIÓN DE RESULTADOS</a:t>
            </a:r>
          </a:p>
          <a:p>
            <a:pPr marL="342900" indent="-342900" eaLnBrk="0" hangingPunct="0">
              <a:lnSpc>
                <a:spcPct val="200000"/>
              </a:lnSpc>
              <a:buFontTx/>
              <a:buBlip>
                <a:blip r:embed="rId2"/>
              </a:buBlip>
              <a:defRPr/>
            </a:pPr>
            <a:r>
              <a:rPr lang="es-ES" sz="2000" dirty="0">
                <a:ea typeface="Calibri" pitchFamily="34" charset="0"/>
              </a:rPr>
              <a:t>CONCLUSIONES</a:t>
            </a:r>
          </a:p>
          <a:p>
            <a:pPr marL="342900" indent="-342900" eaLnBrk="0" hangingPunct="0">
              <a:lnSpc>
                <a:spcPct val="200000"/>
              </a:lnSpc>
              <a:buFontTx/>
              <a:buBlip>
                <a:blip r:embed="rId2"/>
              </a:buBlip>
              <a:defRPr/>
            </a:pPr>
            <a:r>
              <a:rPr lang="es-ES" sz="2000" dirty="0">
                <a:ea typeface="Calibri" pitchFamily="34" charset="0"/>
              </a:rPr>
              <a:t>EXPOSICIÓN Y DEFENSA- DIVULGACIÓN</a:t>
            </a:r>
          </a:p>
        </p:txBody>
      </p:sp>
      <p:pic>
        <p:nvPicPr>
          <p:cNvPr id="3" name="Picture 3" descr="C:\Users\Usuario\Desktop\logo_A_SanLuis_grande_azul.png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073557"/>
              </a:clrFrom>
              <a:clrTo>
                <a:srgbClr val="073557">
                  <a:alpha val="0"/>
                </a:srgbClr>
              </a:clrTo>
            </a:clrChange>
            <a:duotone>
              <a:schemeClr val="accent3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80312" y="5935009"/>
            <a:ext cx="1912167" cy="831262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1239838" y="836613"/>
            <a:ext cx="7772400" cy="1470025"/>
          </a:xfrm>
        </p:spPr>
        <p:txBody>
          <a:bodyPr rtlCol="0">
            <a:normAutofit fontScale="90000"/>
          </a:bodyPr>
          <a:lstStyle/>
          <a:p>
            <a:pPr algn="r" eaLnBrk="1" fontAlgn="auto" hangingPunct="1">
              <a:spcAft>
                <a:spcPts val="0"/>
              </a:spcAft>
              <a:defRPr/>
            </a:pPr>
            <a:r>
              <a:rPr lang="es-AR" sz="3100" b="1" dirty="0" smtClean="0">
                <a:solidFill>
                  <a:schemeClr val="accent5">
                    <a:lumMod val="50000"/>
                  </a:schemeClr>
                </a:solidFill>
              </a:rPr>
              <a:t>Pasos de la investigación en Ciencias Sociales</a:t>
            </a:r>
            <a:r>
              <a:rPr lang="es-AR" dirty="0" smtClean="0"/>
              <a:t/>
            </a:r>
            <a:br>
              <a:rPr lang="es-AR" dirty="0" smtClean="0"/>
            </a:br>
            <a:r>
              <a:rPr lang="es-AR" dirty="0" smtClean="0"/>
              <a:t/>
            </a:r>
            <a:br>
              <a:rPr lang="es-AR" dirty="0" smtClean="0"/>
            </a:br>
            <a:endParaRPr lang="es-AR" sz="3100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696913" y="977900"/>
            <a:ext cx="7993062" cy="5616575"/>
          </a:xfrm>
        </p:spPr>
        <p:txBody>
          <a:bodyPr rtlCol="0">
            <a:normAutofit fontScale="55000" lnSpcReduction="20000"/>
          </a:bodyPr>
          <a:lstStyle/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endParaRPr lang="es-AR" dirty="0" smtClean="0">
              <a:solidFill>
                <a:schemeClr val="bg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342900" indent="-342900" algn="l" eaLnBrk="1" fontAlgn="auto" hangingPunct="1">
              <a:spcAft>
                <a:spcPts val="0"/>
              </a:spcAft>
              <a:buSzPct val="110000"/>
              <a:buFont typeface="Arial" pitchFamily="34" charset="0"/>
              <a:buBlip>
                <a:blip r:embed="rId2"/>
              </a:buBlip>
              <a:defRPr/>
            </a:pPr>
            <a:endParaRPr lang="es-AR" sz="2000" b="1" dirty="0" smtClean="0">
              <a:solidFill>
                <a:schemeClr val="accent6">
                  <a:lumMod val="50000"/>
                </a:schemeClr>
              </a:solidFill>
            </a:endParaRPr>
          </a:p>
          <a:p>
            <a:pPr marL="342900" indent="-342900" algn="l" eaLnBrk="1" fontAlgn="auto" hangingPunct="1">
              <a:spcAft>
                <a:spcPts val="0"/>
              </a:spcAft>
              <a:buSzPct val="110000"/>
              <a:buFont typeface="Arial" pitchFamily="34" charset="0"/>
              <a:buBlip>
                <a:blip r:embed="rId2"/>
              </a:buBlip>
              <a:defRPr/>
            </a:pPr>
            <a:r>
              <a:rPr lang="es-AR" sz="2500" b="1" dirty="0">
                <a:solidFill>
                  <a:schemeClr val="accent6">
                    <a:lumMod val="50000"/>
                  </a:schemeClr>
                </a:solidFill>
              </a:rPr>
              <a:t>Concebir la idea a investigar </a:t>
            </a:r>
          </a:p>
          <a:p>
            <a:pPr marL="342900" indent="-342900" algn="l" eaLnBrk="1" fontAlgn="auto" hangingPunct="1">
              <a:spcAft>
                <a:spcPts val="0"/>
              </a:spcAft>
              <a:buSzPct val="110000"/>
              <a:buFont typeface="Arial" pitchFamily="34" charset="0"/>
              <a:buBlip>
                <a:blip r:embed="rId2"/>
              </a:buBlip>
              <a:defRPr/>
            </a:pPr>
            <a:r>
              <a:rPr lang="es-AR" sz="2500" b="1" dirty="0">
                <a:solidFill>
                  <a:schemeClr val="accent6">
                    <a:lumMod val="50000"/>
                  </a:schemeClr>
                </a:solidFill>
              </a:rPr>
              <a:t>Detectar un problema</a:t>
            </a:r>
          </a:p>
          <a:p>
            <a:pPr marL="1257300" lvl="2" indent="-342900" algn="l" eaLnBrk="1" fontAlgn="auto" hangingPunct="1">
              <a:spcAft>
                <a:spcPts val="0"/>
              </a:spcAft>
              <a:buSzPct val="110000"/>
              <a:buFont typeface="Arial" pitchFamily="34" charset="0"/>
              <a:buBlip>
                <a:blip r:embed="rId3"/>
              </a:buBlip>
              <a:defRPr/>
            </a:pPr>
            <a:r>
              <a:rPr lang="es-AR" sz="2200" b="1" dirty="0">
                <a:solidFill>
                  <a:schemeClr val="accent6">
                    <a:lumMod val="50000"/>
                  </a:schemeClr>
                </a:solidFill>
              </a:rPr>
              <a:t>Determinar la conveniencia y utilidad del </a:t>
            </a:r>
            <a:r>
              <a:rPr lang="es-AR" sz="2200" b="1" dirty="0" smtClean="0">
                <a:solidFill>
                  <a:schemeClr val="accent6">
                    <a:lumMod val="50000"/>
                  </a:schemeClr>
                </a:solidFill>
              </a:rPr>
              <a:t>estudio</a:t>
            </a:r>
          </a:p>
          <a:p>
            <a:pPr marL="1257300" lvl="2" indent="-342900" algn="l" eaLnBrk="1" fontAlgn="auto" hangingPunct="1">
              <a:spcAft>
                <a:spcPts val="0"/>
              </a:spcAft>
              <a:buSzPct val="110000"/>
              <a:buFont typeface="Arial" pitchFamily="34" charset="0"/>
              <a:buBlip>
                <a:blip r:embed="rId3"/>
              </a:buBlip>
              <a:defRPr/>
            </a:pPr>
            <a:r>
              <a:rPr lang="es-AR" sz="2200" b="1" dirty="0" smtClean="0">
                <a:solidFill>
                  <a:schemeClr val="accent6">
                    <a:lumMod val="50000"/>
                  </a:schemeClr>
                </a:solidFill>
              </a:rPr>
              <a:t>Establecer </a:t>
            </a:r>
            <a:r>
              <a:rPr lang="es-AR" sz="2200" b="1" dirty="0">
                <a:solidFill>
                  <a:schemeClr val="accent6">
                    <a:lumMod val="50000"/>
                  </a:schemeClr>
                </a:solidFill>
              </a:rPr>
              <a:t>los objetivos de la investigación </a:t>
            </a:r>
          </a:p>
          <a:p>
            <a:pPr marL="1257300" lvl="2" indent="-342900" algn="l" eaLnBrk="1" fontAlgn="auto" hangingPunct="1">
              <a:spcAft>
                <a:spcPts val="0"/>
              </a:spcAft>
              <a:buSzPct val="110000"/>
              <a:buFont typeface="Arial" pitchFamily="34" charset="0"/>
              <a:buBlip>
                <a:blip r:embed="rId3"/>
              </a:buBlip>
              <a:defRPr/>
            </a:pPr>
            <a:r>
              <a:rPr lang="es-AR" sz="2200" b="1" dirty="0">
                <a:solidFill>
                  <a:schemeClr val="accent6">
                    <a:lumMod val="50000"/>
                  </a:schemeClr>
                </a:solidFill>
              </a:rPr>
              <a:t>Formular preguntas de investigación</a:t>
            </a:r>
          </a:p>
          <a:p>
            <a:pPr marL="342900" indent="-342900" algn="l" eaLnBrk="1" fontAlgn="auto" hangingPunct="1">
              <a:spcAft>
                <a:spcPts val="0"/>
              </a:spcAft>
              <a:buSzPct val="110000"/>
              <a:buFont typeface="Arial" pitchFamily="34" charset="0"/>
              <a:buBlip>
                <a:blip r:embed="rId2"/>
              </a:buBlip>
              <a:defRPr/>
            </a:pPr>
            <a:r>
              <a:rPr lang="es-AR" sz="2500" b="1" dirty="0">
                <a:solidFill>
                  <a:schemeClr val="accent6">
                    <a:lumMod val="50000"/>
                  </a:schemeClr>
                </a:solidFill>
              </a:rPr>
              <a:t>Definir el tipo de investigación</a:t>
            </a:r>
          </a:p>
          <a:p>
            <a:pPr marL="1257300" lvl="2" indent="-342900" algn="l" eaLnBrk="1" fontAlgn="auto" hangingPunct="1">
              <a:spcAft>
                <a:spcPts val="0"/>
              </a:spcAft>
              <a:buSzPct val="110000"/>
              <a:buFont typeface="Arial" pitchFamily="34" charset="0"/>
              <a:buBlip>
                <a:blip r:embed="rId3"/>
              </a:buBlip>
              <a:defRPr/>
            </a:pPr>
            <a:r>
              <a:rPr lang="es-AR" sz="2200" b="1" dirty="0">
                <a:solidFill>
                  <a:schemeClr val="accent6">
                    <a:lumMod val="50000"/>
                  </a:schemeClr>
                </a:solidFill>
              </a:rPr>
              <a:t>Exploratoria</a:t>
            </a:r>
          </a:p>
          <a:p>
            <a:pPr marL="1257300" lvl="2" indent="-342900" algn="l" eaLnBrk="1" fontAlgn="auto" hangingPunct="1">
              <a:spcAft>
                <a:spcPts val="0"/>
              </a:spcAft>
              <a:buSzPct val="110000"/>
              <a:buFont typeface="Arial" pitchFamily="34" charset="0"/>
              <a:buBlip>
                <a:blip r:embed="rId3"/>
              </a:buBlip>
              <a:defRPr/>
            </a:pPr>
            <a:r>
              <a:rPr lang="es-AR" sz="2200" b="1" dirty="0">
                <a:solidFill>
                  <a:schemeClr val="accent6">
                    <a:lumMod val="50000"/>
                  </a:schemeClr>
                </a:solidFill>
              </a:rPr>
              <a:t>Descriptiva</a:t>
            </a:r>
          </a:p>
          <a:p>
            <a:pPr marL="1257300" lvl="2" indent="-342900" algn="l" eaLnBrk="1" fontAlgn="auto" hangingPunct="1">
              <a:spcAft>
                <a:spcPts val="0"/>
              </a:spcAft>
              <a:buSzPct val="110000"/>
              <a:buFont typeface="Arial" pitchFamily="34" charset="0"/>
              <a:buBlip>
                <a:blip r:embed="rId3"/>
              </a:buBlip>
              <a:defRPr/>
            </a:pPr>
            <a:r>
              <a:rPr lang="es-AR" sz="2200" b="1" dirty="0" err="1">
                <a:solidFill>
                  <a:schemeClr val="accent6">
                    <a:lumMod val="50000"/>
                  </a:schemeClr>
                </a:solidFill>
              </a:rPr>
              <a:t>Correlacional</a:t>
            </a:r>
            <a:endParaRPr lang="es-AR" sz="2200" b="1" dirty="0">
              <a:solidFill>
                <a:schemeClr val="accent6">
                  <a:lumMod val="50000"/>
                </a:schemeClr>
              </a:solidFill>
            </a:endParaRPr>
          </a:p>
          <a:p>
            <a:pPr marL="1257300" lvl="2" indent="-342900" algn="l" eaLnBrk="1" fontAlgn="auto" hangingPunct="1">
              <a:spcAft>
                <a:spcPts val="0"/>
              </a:spcAft>
              <a:buSzPct val="110000"/>
              <a:buFont typeface="Arial" pitchFamily="34" charset="0"/>
              <a:buBlip>
                <a:blip r:embed="rId3"/>
              </a:buBlip>
              <a:defRPr/>
            </a:pPr>
            <a:r>
              <a:rPr lang="es-AR" sz="2200" b="1" dirty="0" smtClean="0">
                <a:solidFill>
                  <a:schemeClr val="accent6">
                    <a:lumMod val="50000"/>
                  </a:schemeClr>
                </a:solidFill>
              </a:rPr>
              <a:t>Explicativa</a:t>
            </a:r>
            <a:endParaRPr lang="es-AR" sz="2200" b="1" dirty="0">
              <a:solidFill>
                <a:schemeClr val="accent6">
                  <a:lumMod val="50000"/>
                </a:schemeClr>
              </a:solidFill>
            </a:endParaRPr>
          </a:p>
          <a:p>
            <a:pPr marL="342900" indent="-342900" algn="l" eaLnBrk="1" fontAlgn="auto" hangingPunct="1">
              <a:spcAft>
                <a:spcPts val="0"/>
              </a:spcAft>
              <a:buSzPct val="110000"/>
              <a:buFont typeface="Arial" pitchFamily="34" charset="0"/>
              <a:buBlip>
                <a:blip r:embed="rId2"/>
              </a:buBlip>
              <a:defRPr/>
            </a:pPr>
            <a:r>
              <a:rPr lang="es-AR" sz="2500" b="1" dirty="0">
                <a:solidFill>
                  <a:schemeClr val="accent6">
                    <a:lumMod val="50000"/>
                  </a:schemeClr>
                </a:solidFill>
              </a:rPr>
              <a:t>Elaborar el marco teórico</a:t>
            </a:r>
          </a:p>
          <a:p>
            <a:pPr marL="342900" indent="-342900" algn="l" eaLnBrk="1" fontAlgn="auto" hangingPunct="1">
              <a:spcAft>
                <a:spcPts val="0"/>
              </a:spcAft>
              <a:buSzPct val="110000"/>
              <a:buFont typeface="Arial" pitchFamily="34" charset="0"/>
              <a:buBlip>
                <a:blip r:embed="rId2"/>
              </a:buBlip>
              <a:defRPr/>
            </a:pPr>
            <a:r>
              <a:rPr lang="es-AR" sz="2500" b="1" dirty="0">
                <a:solidFill>
                  <a:schemeClr val="accent6">
                    <a:lumMod val="50000"/>
                  </a:schemeClr>
                </a:solidFill>
              </a:rPr>
              <a:t>Formular la hipótesis</a:t>
            </a:r>
          </a:p>
          <a:p>
            <a:pPr marL="1257300" lvl="2" indent="-342900" algn="l" eaLnBrk="1" fontAlgn="auto" hangingPunct="1">
              <a:spcAft>
                <a:spcPts val="0"/>
              </a:spcAft>
              <a:buSzPct val="110000"/>
              <a:buFont typeface="Arial" pitchFamily="34" charset="0"/>
              <a:buBlip>
                <a:blip r:embed="rId3"/>
              </a:buBlip>
              <a:defRPr/>
            </a:pPr>
            <a:r>
              <a:rPr lang="es-AR" sz="2200" b="1" dirty="0">
                <a:solidFill>
                  <a:schemeClr val="accent6">
                    <a:lumMod val="50000"/>
                  </a:schemeClr>
                </a:solidFill>
              </a:rPr>
              <a:t>La variable dependiente</a:t>
            </a:r>
          </a:p>
          <a:p>
            <a:pPr marL="1257300" lvl="2" indent="-342900" algn="l" eaLnBrk="1" fontAlgn="auto" hangingPunct="1">
              <a:spcAft>
                <a:spcPts val="0"/>
              </a:spcAft>
              <a:buSzPct val="110000"/>
              <a:buFont typeface="Arial" pitchFamily="34" charset="0"/>
              <a:buBlip>
                <a:blip r:embed="rId3"/>
              </a:buBlip>
              <a:defRPr/>
            </a:pPr>
            <a:r>
              <a:rPr lang="es-AR" sz="2200" b="1" dirty="0">
                <a:solidFill>
                  <a:schemeClr val="accent6">
                    <a:lumMod val="50000"/>
                  </a:schemeClr>
                </a:solidFill>
              </a:rPr>
              <a:t>La/s variable/s independiente/s</a:t>
            </a:r>
          </a:p>
          <a:p>
            <a:pPr marL="342900" indent="-342900" algn="l" eaLnBrk="1" fontAlgn="auto" hangingPunct="1">
              <a:spcAft>
                <a:spcPts val="0"/>
              </a:spcAft>
              <a:buSzPct val="110000"/>
              <a:buFont typeface="Arial" pitchFamily="34" charset="0"/>
              <a:buBlip>
                <a:blip r:embed="rId2"/>
              </a:buBlip>
              <a:defRPr/>
            </a:pPr>
            <a:r>
              <a:rPr lang="es-AR" sz="2600" b="1" dirty="0" smtClean="0">
                <a:solidFill>
                  <a:schemeClr val="accent6">
                    <a:lumMod val="50000"/>
                  </a:schemeClr>
                </a:solidFill>
              </a:rPr>
              <a:t>Seleccionar el diseño apropiado de investigación</a:t>
            </a:r>
          </a:p>
          <a:p>
            <a:pPr marL="1257300" lvl="2" indent="-342900" algn="l" eaLnBrk="1" fontAlgn="auto" hangingPunct="1">
              <a:spcAft>
                <a:spcPts val="0"/>
              </a:spcAft>
              <a:buSzPct val="110000"/>
              <a:buFont typeface="Arial" pitchFamily="34" charset="0"/>
              <a:buBlip>
                <a:blip r:embed="rId3"/>
              </a:buBlip>
              <a:defRPr/>
            </a:pPr>
            <a:r>
              <a:rPr lang="es-AR" sz="2200" b="1" dirty="0">
                <a:solidFill>
                  <a:schemeClr val="accent6">
                    <a:lumMod val="50000"/>
                  </a:schemeClr>
                </a:solidFill>
              </a:rPr>
              <a:t>Experimental</a:t>
            </a:r>
          </a:p>
          <a:p>
            <a:pPr marL="1257300" lvl="2" indent="-342900" algn="l" eaLnBrk="1" fontAlgn="auto" hangingPunct="1">
              <a:spcAft>
                <a:spcPts val="0"/>
              </a:spcAft>
              <a:buSzPct val="110000"/>
              <a:buFont typeface="Arial" pitchFamily="34" charset="0"/>
              <a:buBlip>
                <a:blip r:embed="rId3"/>
              </a:buBlip>
              <a:defRPr/>
            </a:pPr>
            <a:r>
              <a:rPr lang="es-AR" sz="2200" b="1" dirty="0">
                <a:solidFill>
                  <a:schemeClr val="accent6">
                    <a:lumMod val="50000"/>
                  </a:schemeClr>
                </a:solidFill>
              </a:rPr>
              <a:t>No experimental</a:t>
            </a:r>
          </a:p>
          <a:p>
            <a:pPr marL="342900" indent="-342900" algn="l" eaLnBrk="1" fontAlgn="auto" hangingPunct="1">
              <a:spcAft>
                <a:spcPts val="0"/>
              </a:spcAft>
              <a:buSzPct val="110000"/>
              <a:buFont typeface="Arial" pitchFamily="34" charset="0"/>
              <a:buBlip>
                <a:blip r:embed="rId2"/>
              </a:buBlip>
              <a:defRPr/>
            </a:pPr>
            <a:r>
              <a:rPr lang="es-AR" sz="2500" b="1" dirty="0">
                <a:solidFill>
                  <a:schemeClr val="accent6">
                    <a:lumMod val="50000"/>
                  </a:schemeClr>
                </a:solidFill>
              </a:rPr>
              <a:t>Seleccionar los sujetos a estudiar</a:t>
            </a:r>
          </a:p>
          <a:p>
            <a:pPr marL="342900" indent="-342900" algn="l" eaLnBrk="1" fontAlgn="auto" hangingPunct="1">
              <a:spcAft>
                <a:spcPts val="0"/>
              </a:spcAft>
              <a:buSzPct val="110000"/>
              <a:buFont typeface="Arial" pitchFamily="34" charset="0"/>
              <a:buBlip>
                <a:blip r:embed="rId2"/>
              </a:buBlip>
              <a:defRPr/>
            </a:pPr>
            <a:r>
              <a:rPr lang="es-AR" sz="2500" b="1" dirty="0">
                <a:solidFill>
                  <a:schemeClr val="accent6">
                    <a:lumMod val="50000"/>
                  </a:schemeClr>
                </a:solidFill>
              </a:rPr>
              <a:t>Definir y elaborar el instrumento de medición</a:t>
            </a:r>
          </a:p>
          <a:p>
            <a:pPr marL="1257300" lvl="2" indent="-342900" algn="l" eaLnBrk="1" fontAlgn="auto" hangingPunct="1">
              <a:spcAft>
                <a:spcPts val="0"/>
              </a:spcAft>
              <a:buSzPct val="110000"/>
              <a:buFont typeface="Arial" pitchFamily="34" charset="0"/>
              <a:buBlip>
                <a:blip r:embed="rId3"/>
              </a:buBlip>
              <a:defRPr/>
            </a:pPr>
            <a:r>
              <a:rPr lang="es-AR" sz="2200" b="1" dirty="0">
                <a:solidFill>
                  <a:schemeClr val="accent6">
                    <a:lumMod val="50000"/>
                  </a:schemeClr>
                </a:solidFill>
              </a:rPr>
              <a:t>La documentación</a:t>
            </a:r>
          </a:p>
          <a:p>
            <a:pPr marL="1257300" lvl="2" indent="-342900" algn="l" eaLnBrk="1" fontAlgn="auto" hangingPunct="1">
              <a:spcAft>
                <a:spcPts val="0"/>
              </a:spcAft>
              <a:buSzPct val="110000"/>
              <a:buFont typeface="Arial" pitchFamily="34" charset="0"/>
              <a:buBlip>
                <a:blip r:embed="rId3"/>
              </a:buBlip>
              <a:defRPr/>
            </a:pPr>
            <a:r>
              <a:rPr lang="es-AR" sz="2200" b="1" dirty="0">
                <a:solidFill>
                  <a:schemeClr val="accent6">
                    <a:lumMod val="50000"/>
                  </a:schemeClr>
                </a:solidFill>
              </a:rPr>
              <a:t>La observación</a:t>
            </a:r>
          </a:p>
          <a:p>
            <a:pPr marL="1257300" lvl="2" indent="-342900" algn="l" eaLnBrk="1" fontAlgn="auto" hangingPunct="1">
              <a:spcAft>
                <a:spcPts val="0"/>
              </a:spcAft>
              <a:buSzPct val="110000"/>
              <a:buFont typeface="Arial" pitchFamily="34" charset="0"/>
              <a:buBlip>
                <a:blip r:embed="rId3"/>
              </a:buBlip>
              <a:defRPr/>
            </a:pPr>
            <a:r>
              <a:rPr lang="es-AR" sz="2200" b="1" dirty="0">
                <a:solidFill>
                  <a:schemeClr val="accent6">
                    <a:lumMod val="50000"/>
                  </a:schemeClr>
                </a:solidFill>
              </a:rPr>
              <a:t>La encuesta</a:t>
            </a:r>
          </a:p>
          <a:p>
            <a:pPr marL="1257300" lvl="2" indent="-342900" algn="l" eaLnBrk="1" fontAlgn="auto" hangingPunct="1">
              <a:spcAft>
                <a:spcPts val="0"/>
              </a:spcAft>
              <a:buSzPct val="110000"/>
              <a:buFont typeface="Arial" pitchFamily="34" charset="0"/>
              <a:buBlip>
                <a:blip r:embed="rId3"/>
              </a:buBlip>
              <a:defRPr/>
            </a:pPr>
            <a:r>
              <a:rPr lang="es-AR" sz="2200" b="1" dirty="0">
                <a:solidFill>
                  <a:schemeClr val="accent6">
                    <a:lumMod val="50000"/>
                  </a:schemeClr>
                </a:solidFill>
              </a:rPr>
              <a:t>La entrevista</a:t>
            </a:r>
          </a:p>
          <a:p>
            <a:pPr marL="342900" indent="-342900" algn="l" eaLnBrk="1" fontAlgn="auto" hangingPunct="1">
              <a:spcAft>
                <a:spcPts val="0"/>
              </a:spcAft>
              <a:buSzPct val="110000"/>
              <a:buFont typeface="Arial" pitchFamily="34" charset="0"/>
              <a:buBlip>
                <a:blip r:embed="rId2"/>
              </a:buBlip>
              <a:defRPr/>
            </a:pPr>
            <a:r>
              <a:rPr lang="es-AR" sz="2500" b="1" dirty="0">
                <a:solidFill>
                  <a:schemeClr val="accent6">
                    <a:lumMod val="50000"/>
                  </a:schemeClr>
                </a:solidFill>
              </a:rPr>
              <a:t>Recolectar los datos</a:t>
            </a:r>
          </a:p>
          <a:p>
            <a:pPr marL="342900" indent="-342900" algn="l" eaLnBrk="1" fontAlgn="auto" hangingPunct="1">
              <a:spcAft>
                <a:spcPts val="0"/>
              </a:spcAft>
              <a:buSzPct val="110000"/>
              <a:buFont typeface="Arial" pitchFamily="34" charset="0"/>
              <a:buBlip>
                <a:blip r:embed="rId2"/>
              </a:buBlip>
              <a:defRPr/>
            </a:pPr>
            <a:r>
              <a:rPr lang="es-AR" sz="2500" b="1" dirty="0">
                <a:solidFill>
                  <a:schemeClr val="accent6">
                    <a:lumMod val="50000"/>
                  </a:schemeClr>
                </a:solidFill>
              </a:rPr>
              <a:t>Analizar los resultados</a:t>
            </a:r>
          </a:p>
          <a:p>
            <a:pPr marL="342900" indent="-342900" algn="l" eaLnBrk="1" fontAlgn="auto" hangingPunct="1">
              <a:spcAft>
                <a:spcPts val="0"/>
              </a:spcAft>
              <a:buSzPct val="110000"/>
              <a:buFont typeface="Arial" pitchFamily="34" charset="0"/>
              <a:buBlip>
                <a:blip r:embed="rId2"/>
              </a:buBlip>
              <a:defRPr/>
            </a:pPr>
            <a:r>
              <a:rPr lang="es-AR" sz="2500" b="1" dirty="0">
                <a:solidFill>
                  <a:schemeClr val="accent6">
                    <a:lumMod val="50000"/>
                  </a:schemeClr>
                </a:solidFill>
              </a:rPr>
              <a:t>Elaborar el informe para presentar los resultados</a:t>
            </a:r>
          </a:p>
          <a:p>
            <a:pPr algn="r"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endParaRPr lang="es-AR" sz="2800" dirty="0"/>
          </a:p>
        </p:txBody>
      </p:sp>
      <p:sp>
        <p:nvSpPr>
          <p:cNvPr id="5" name="1 Título"/>
          <p:cNvSpPr txBox="1">
            <a:spLocks/>
          </p:cNvSpPr>
          <p:nvPr/>
        </p:nvSpPr>
        <p:spPr>
          <a:xfrm>
            <a:off x="696913" y="476250"/>
            <a:ext cx="8856662" cy="1000125"/>
          </a:xfrm>
          <a:prstGeom prst="rect">
            <a:avLst/>
          </a:prstGeom>
        </p:spPr>
        <p:txBody>
          <a:bodyPr anchor="ctr"/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 fontAlgn="auto">
              <a:spcAft>
                <a:spcPts val="0"/>
              </a:spcAft>
              <a:defRPr/>
            </a:pPr>
            <a:r>
              <a:rPr lang="es-AR" sz="2800" dirty="0">
                <a:solidFill>
                  <a:schemeClr val="bg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ea typeface="+mn-ea"/>
                <a:cs typeface="+mn-cs"/>
              </a:rPr>
              <a:t>Proyectos de investigación escolar </a:t>
            </a:r>
            <a:r>
              <a:rPr lang="es-AR" sz="2800" dirty="0" smtClean="0">
                <a:solidFill>
                  <a:schemeClr val="bg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ea typeface="+mn-ea"/>
                <a:cs typeface="+mn-cs"/>
              </a:rPr>
              <a:t>para Feria de Ciencias</a:t>
            </a:r>
            <a:r>
              <a:rPr lang="es-AR" sz="2800" dirty="0">
                <a:solidFill>
                  <a:schemeClr val="bg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ea typeface="+mn-ea"/>
                <a:cs typeface="+mn-cs"/>
              </a:rPr>
              <a:t/>
            </a:r>
            <a:br>
              <a:rPr lang="es-AR" sz="2800" dirty="0">
                <a:solidFill>
                  <a:schemeClr val="bg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ea typeface="+mn-ea"/>
                <a:cs typeface="+mn-cs"/>
              </a:rPr>
            </a:br>
            <a:r>
              <a:rPr lang="es-AR" sz="2800" dirty="0">
                <a:solidFill>
                  <a:schemeClr val="bg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ea typeface="+mn-ea"/>
                <a:cs typeface="+mn-cs"/>
              </a:rPr>
              <a:t/>
            </a:r>
            <a:br>
              <a:rPr lang="es-AR" sz="2800" dirty="0">
                <a:solidFill>
                  <a:schemeClr val="bg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ea typeface="+mn-ea"/>
                <a:cs typeface="+mn-cs"/>
              </a:rPr>
            </a:br>
            <a:endParaRPr lang="es-AR" sz="2800" dirty="0">
              <a:solidFill>
                <a:schemeClr val="bg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lt"/>
              <a:ea typeface="+mn-ea"/>
              <a:cs typeface="+mn-cs"/>
            </a:endParaRPr>
          </a:p>
        </p:txBody>
      </p:sp>
      <p:pic>
        <p:nvPicPr>
          <p:cNvPr id="6" name="Picture 3" descr="C:\Users\Usuario\Desktop\logo_A_SanLuis_grande_azul.png"/>
          <p:cNvPicPr>
            <a:picLocks noChangeAspect="1" noChangeArrowheads="1"/>
          </p:cNvPicPr>
          <p:nvPr/>
        </p:nvPicPr>
        <p:blipFill>
          <a:blip r:embed="rId4" cstate="print">
            <a:clrChange>
              <a:clrFrom>
                <a:srgbClr val="073557"/>
              </a:clrFrom>
              <a:clrTo>
                <a:srgbClr val="073557">
                  <a:alpha val="0"/>
                </a:srgbClr>
              </a:clrTo>
            </a:clrChange>
            <a:duotone>
              <a:schemeClr val="accent3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80312" y="5935009"/>
            <a:ext cx="1912167" cy="831262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1239838" y="836613"/>
            <a:ext cx="7772400" cy="1470025"/>
          </a:xfrm>
        </p:spPr>
        <p:txBody>
          <a:bodyPr rtlCol="0">
            <a:normAutofit fontScale="90000"/>
          </a:bodyPr>
          <a:lstStyle/>
          <a:p>
            <a:pPr algn="r" eaLnBrk="1" fontAlgn="auto" hangingPunct="1">
              <a:spcAft>
                <a:spcPts val="0"/>
              </a:spcAft>
              <a:defRPr/>
            </a:pPr>
            <a:r>
              <a:rPr lang="es-AR" sz="3100" b="1" dirty="0" smtClean="0">
                <a:solidFill>
                  <a:schemeClr val="accent5">
                    <a:lumMod val="50000"/>
                  </a:schemeClr>
                </a:solidFill>
              </a:rPr>
              <a:t>Pasos de la investigación en Ciencias Sociales</a:t>
            </a:r>
            <a:r>
              <a:rPr lang="es-AR" dirty="0" smtClean="0"/>
              <a:t/>
            </a:r>
            <a:br>
              <a:rPr lang="es-AR" dirty="0" smtClean="0"/>
            </a:br>
            <a:r>
              <a:rPr lang="es-AR" dirty="0" smtClean="0"/>
              <a:t/>
            </a:r>
            <a:br>
              <a:rPr lang="es-AR" dirty="0" smtClean="0"/>
            </a:br>
            <a:endParaRPr lang="es-AR" sz="3100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395288" y="998538"/>
            <a:ext cx="8589962" cy="5616575"/>
          </a:xfrm>
        </p:spPr>
        <p:txBody>
          <a:bodyPr rtlCol="0">
            <a:normAutofit/>
          </a:bodyPr>
          <a:lstStyle/>
          <a:p>
            <a:pPr algn="l" eaLnBrk="1" fontAlgn="auto" hangingPunct="1">
              <a:spcAft>
                <a:spcPts val="0"/>
              </a:spcAft>
              <a:buSzPct val="110000"/>
              <a:defRPr/>
            </a:pPr>
            <a:endParaRPr lang="es-AR" sz="2000" b="1" dirty="0" smtClean="0">
              <a:solidFill>
                <a:schemeClr val="accent6">
                  <a:lumMod val="50000"/>
                </a:schemeClr>
              </a:solidFill>
            </a:endParaRPr>
          </a:p>
          <a:p>
            <a:pPr marL="342900" indent="-342900" algn="l" eaLnBrk="1" fontAlgn="auto" hangingPunct="1">
              <a:spcAft>
                <a:spcPts val="0"/>
              </a:spcAft>
              <a:buSzPct val="110000"/>
              <a:buFont typeface="Arial" pitchFamily="34" charset="0"/>
              <a:buBlip>
                <a:blip r:embed="rId2"/>
              </a:buBlip>
              <a:defRPr/>
            </a:pPr>
            <a:r>
              <a:rPr lang="es-AR" sz="2500" b="1" dirty="0">
                <a:solidFill>
                  <a:schemeClr val="accent6">
                    <a:lumMod val="50000"/>
                  </a:schemeClr>
                </a:solidFill>
              </a:rPr>
              <a:t>Concebir la idea a investigar </a:t>
            </a:r>
            <a:endParaRPr lang="es-AR" sz="2500" b="1" dirty="0" smtClean="0">
              <a:solidFill>
                <a:schemeClr val="accent6">
                  <a:lumMod val="50000"/>
                </a:schemeClr>
              </a:solidFill>
            </a:endParaRPr>
          </a:p>
          <a:p>
            <a:pPr algn="l" eaLnBrk="1" fontAlgn="auto" hangingPunct="1">
              <a:spcAft>
                <a:spcPts val="0"/>
              </a:spcAft>
              <a:buSzPct val="110000"/>
              <a:defRPr/>
            </a:pPr>
            <a:r>
              <a:rPr lang="es-AR" sz="1800" b="1" i="1" dirty="0" smtClean="0">
                <a:solidFill>
                  <a:schemeClr val="accent6">
                    <a:lumMod val="50000"/>
                  </a:schemeClr>
                </a:solidFill>
              </a:rPr>
              <a:t>Los buscadores de internet como </a:t>
            </a:r>
            <a:r>
              <a:rPr lang="es-AR" sz="1800" b="1" i="1" dirty="0" err="1" smtClean="0">
                <a:solidFill>
                  <a:schemeClr val="accent6">
                    <a:lumMod val="50000"/>
                  </a:schemeClr>
                </a:solidFill>
              </a:rPr>
              <a:t>google</a:t>
            </a:r>
            <a:r>
              <a:rPr lang="es-AR" sz="1800" b="1" i="1" dirty="0" smtClean="0">
                <a:solidFill>
                  <a:schemeClr val="accent6">
                    <a:lumMod val="50000"/>
                  </a:schemeClr>
                </a:solidFill>
              </a:rPr>
              <a:t>, </a:t>
            </a:r>
            <a:r>
              <a:rPr lang="es-AR" sz="1800" b="1" i="1" dirty="0" err="1" smtClean="0">
                <a:solidFill>
                  <a:schemeClr val="accent6">
                    <a:lumMod val="50000"/>
                  </a:schemeClr>
                </a:solidFill>
              </a:rPr>
              <a:t>yahoo</a:t>
            </a:r>
            <a:r>
              <a:rPr lang="es-AR" sz="1800" b="1" i="1" dirty="0" smtClean="0">
                <a:solidFill>
                  <a:schemeClr val="accent6">
                    <a:lumMod val="50000"/>
                  </a:schemeClr>
                </a:solidFill>
              </a:rPr>
              <a:t>, </a:t>
            </a:r>
            <a:r>
              <a:rPr lang="es-AR" sz="1800" b="1" i="1" dirty="0" err="1" smtClean="0">
                <a:solidFill>
                  <a:schemeClr val="accent6">
                    <a:lumMod val="50000"/>
                  </a:schemeClr>
                </a:solidFill>
              </a:rPr>
              <a:t>bing</a:t>
            </a:r>
            <a:r>
              <a:rPr lang="es-AR" sz="1800" b="1" i="1" dirty="0" smtClean="0">
                <a:solidFill>
                  <a:schemeClr val="accent6">
                    <a:lumMod val="50000"/>
                  </a:schemeClr>
                </a:solidFill>
              </a:rPr>
              <a:t>, </a:t>
            </a:r>
            <a:r>
              <a:rPr lang="es-AR" sz="1800" b="1" i="1" dirty="0" err="1" smtClean="0">
                <a:solidFill>
                  <a:schemeClr val="accent6">
                    <a:lumMod val="50000"/>
                  </a:schemeClr>
                </a:solidFill>
              </a:rPr>
              <a:t>etc</a:t>
            </a:r>
            <a:endParaRPr lang="es-AR" sz="1800" b="1" dirty="0">
              <a:solidFill>
                <a:schemeClr val="accent6">
                  <a:lumMod val="50000"/>
                </a:schemeClr>
              </a:solidFill>
            </a:endParaRPr>
          </a:p>
          <a:p>
            <a:pPr marL="342900" indent="-342900" algn="l" eaLnBrk="1" fontAlgn="auto" hangingPunct="1">
              <a:spcAft>
                <a:spcPts val="0"/>
              </a:spcAft>
              <a:buSzPct val="110000"/>
              <a:buFont typeface="Arial" pitchFamily="34" charset="0"/>
              <a:buBlip>
                <a:blip r:embed="rId2"/>
              </a:buBlip>
              <a:defRPr/>
            </a:pPr>
            <a:r>
              <a:rPr lang="es-AR" sz="2500" b="1" dirty="0">
                <a:solidFill>
                  <a:schemeClr val="accent6">
                    <a:lumMod val="50000"/>
                  </a:schemeClr>
                </a:solidFill>
              </a:rPr>
              <a:t>Detectar un problema</a:t>
            </a:r>
          </a:p>
          <a:p>
            <a:pPr marL="1257300" lvl="2" indent="-342900" algn="l" eaLnBrk="1" fontAlgn="auto" hangingPunct="1">
              <a:spcAft>
                <a:spcPts val="0"/>
              </a:spcAft>
              <a:buSzPct val="110000"/>
              <a:buFont typeface="Arial" charset="0"/>
              <a:buBlip>
                <a:blip r:embed="rId3"/>
              </a:buBlip>
              <a:defRPr/>
            </a:pPr>
            <a:r>
              <a:rPr lang="es-AR" sz="2200" b="1" dirty="0">
                <a:solidFill>
                  <a:schemeClr val="accent6">
                    <a:lumMod val="50000"/>
                  </a:schemeClr>
                </a:solidFill>
              </a:rPr>
              <a:t>Formular preguntas de </a:t>
            </a:r>
            <a:r>
              <a:rPr lang="es-AR" sz="2200" b="1" dirty="0" smtClean="0">
                <a:solidFill>
                  <a:schemeClr val="accent6">
                    <a:lumMod val="50000"/>
                  </a:schemeClr>
                </a:solidFill>
              </a:rPr>
              <a:t>investigación</a:t>
            </a:r>
          </a:p>
          <a:p>
            <a:pPr lvl="2" algn="l" eaLnBrk="1" fontAlgn="auto" hangingPunct="1">
              <a:spcAft>
                <a:spcPts val="0"/>
              </a:spcAft>
              <a:buSzPct val="110000"/>
              <a:defRPr/>
            </a:pPr>
            <a:endParaRPr lang="es-AR" sz="2200" b="1" dirty="0">
              <a:solidFill>
                <a:schemeClr val="accent6">
                  <a:lumMod val="50000"/>
                </a:schemeClr>
              </a:solidFill>
            </a:endParaRPr>
          </a:p>
          <a:p>
            <a:pPr lvl="2" algn="l" eaLnBrk="1" fontAlgn="auto" hangingPunct="1">
              <a:spcAft>
                <a:spcPts val="0"/>
              </a:spcAft>
              <a:buSzPct val="110000"/>
              <a:defRPr/>
            </a:pPr>
            <a:endParaRPr lang="es-AR" sz="2200" b="1" dirty="0" smtClean="0">
              <a:solidFill>
                <a:schemeClr val="accent6">
                  <a:lumMod val="50000"/>
                </a:schemeClr>
              </a:solidFill>
            </a:endParaRPr>
          </a:p>
          <a:p>
            <a:pPr lvl="2" algn="l" eaLnBrk="1" fontAlgn="auto" hangingPunct="1">
              <a:spcAft>
                <a:spcPts val="0"/>
              </a:spcAft>
              <a:buSzPct val="110000"/>
              <a:defRPr/>
            </a:pPr>
            <a:endParaRPr lang="es-AR" sz="2200" b="1" dirty="0" smtClean="0">
              <a:solidFill>
                <a:schemeClr val="accent6">
                  <a:lumMod val="50000"/>
                </a:schemeClr>
              </a:solidFill>
            </a:endParaRPr>
          </a:p>
          <a:p>
            <a:pPr marL="1257300" lvl="2" indent="-342900" algn="l" eaLnBrk="1" fontAlgn="auto" hangingPunct="1">
              <a:spcAft>
                <a:spcPts val="0"/>
              </a:spcAft>
              <a:buSzPct val="110000"/>
              <a:buFont typeface="Arial" pitchFamily="34" charset="0"/>
              <a:buBlip>
                <a:blip r:embed="rId3"/>
              </a:buBlip>
              <a:defRPr/>
            </a:pPr>
            <a:r>
              <a:rPr lang="es-AR" sz="2200" b="1" dirty="0" smtClean="0">
                <a:solidFill>
                  <a:schemeClr val="accent6">
                    <a:lumMod val="50000"/>
                  </a:schemeClr>
                </a:solidFill>
              </a:rPr>
              <a:t>Determinar </a:t>
            </a:r>
            <a:r>
              <a:rPr lang="es-AR" sz="2200" b="1" dirty="0">
                <a:solidFill>
                  <a:schemeClr val="accent6">
                    <a:lumMod val="50000"/>
                  </a:schemeClr>
                </a:solidFill>
              </a:rPr>
              <a:t>la conveniencia y utilidad del </a:t>
            </a:r>
            <a:r>
              <a:rPr lang="es-AR" sz="2200" b="1" dirty="0" smtClean="0">
                <a:solidFill>
                  <a:schemeClr val="accent6">
                    <a:lumMod val="50000"/>
                  </a:schemeClr>
                </a:solidFill>
              </a:rPr>
              <a:t>estudio</a:t>
            </a:r>
          </a:p>
          <a:p>
            <a:pPr marL="1257300" lvl="2" indent="-342900" algn="l" eaLnBrk="1" fontAlgn="auto" hangingPunct="1">
              <a:spcAft>
                <a:spcPts val="0"/>
              </a:spcAft>
              <a:buSzPct val="110000"/>
              <a:buFont typeface="Arial" pitchFamily="34" charset="0"/>
              <a:buBlip>
                <a:blip r:embed="rId3"/>
              </a:buBlip>
              <a:defRPr/>
            </a:pPr>
            <a:r>
              <a:rPr lang="es-AR" sz="2200" b="1" dirty="0" smtClean="0">
                <a:solidFill>
                  <a:schemeClr val="accent6">
                    <a:lumMod val="50000"/>
                  </a:schemeClr>
                </a:solidFill>
              </a:rPr>
              <a:t>Establecer </a:t>
            </a:r>
            <a:r>
              <a:rPr lang="es-AR" sz="2200" b="1" dirty="0">
                <a:solidFill>
                  <a:schemeClr val="accent6">
                    <a:lumMod val="50000"/>
                  </a:schemeClr>
                </a:solidFill>
              </a:rPr>
              <a:t>los objetivos de la investigación </a:t>
            </a:r>
          </a:p>
          <a:p>
            <a:pPr lvl="2" algn="l" eaLnBrk="1" fontAlgn="auto" hangingPunct="1">
              <a:spcAft>
                <a:spcPts val="0"/>
              </a:spcAft>
              <a:buSzPct val="110000"/>
              <a:defRPr/>
            </a:pPr>
            <a:endParaRPr lang="es-AR" sz="2200" b="1" dirty="0" smtClean="0">
              <a:solidFill>
                <a:schemeClr val="accent6">
                  <a:lumMod val="50000"/>
                </a:schemeClr>
              </a:solidFill>
            </a:endParaRPr>
          </a:p>
          <a:p>
            <a:pPr lvl="2" algn="l" eaLnBrk="1" fontAlgn="auto" hangingPunct="1">
              <a:spcAft>
                <a:spcPts val="0"/>
              </a:spcAft>
              <a:buSzPct val="110000"/>
              <a:defRPr/>
            </a:pPr>
            <a:endParaRPr lang="es-AR" sz="2200" b="1" dirty="0">
              <a:solidFill>
                <a:schemeClr val="accent6">
                  <a:lumMod val="50000"/>
                </a:schemeClr>
              </a:solidFill>
            </a:endParaRPr>
          </a:p>
        </p:txBody>
      </p:sp>
      <p:sp>
        <p:nvSpPr>
          <p:cNvPr id="5" name="1 Título"/>
          <p:cNvSpPr txBox="1">
            <a:spLocks/>
          </p:cNvSpPr>
          <p:nvPr/>
        </p:nvSpPr>
        <p:spPr>
          <a:xfrm>
            <a:off x="696913" y="476250"/>
            <a:ext cx="8856662" cy="1000125"/>
          </a:xfrm>
          <a:prstGeom prst="rect">
            <a:avLst/>
          </a:prstGeom>
        </p:spPr>
        <p:txBody>
          <a:bodyPr anchor="ctr"/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 fontAlgn="auto">
              <a:spcAft>
                <a:spcPts val="0"/>
              </a:spcAft>
              <a:defRPr/>
            </a:pPr>
            <a:r>
              <a:rPr lang="es-AR" sz="2800" dirty="0">
                <a:solidFill>
                  <a:schemeClr val="bg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ea typeface="+mn-ea"/>
                <a:cs typeface="+mn-cs"/>
              </a:rPr>
              <a:t>Proyectos de investigación escolar </a:t>
            </a:r>
            <a:r>
              <a:rPr lang="es-AR" sz="2800" dirty="0" smtClean="0">
                <a:solidFill>
                  <a:schemeClr val="bg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ea typeface="+mn-ea"/>
                <a:cs typeface="+mn-cs"/>
              </a:rPr>
              <a:t>para Feria de Ciencias</a:t>
            </a:r>
            <a:r>
              <a:rPr lang="es-AR" sz="2800" dirty="0">
                <a:solidFill>
                  <a:schemeClr val="bg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ea typeface="+mn-ea"/>
                <a:cs typeface="+mn-cs"/>
              </a:rPr>
              <a:t/>
            </a:r>
            <a:br>
              <a:rPr lang="es-AR" sz="2800" dirty="0">
                <a:solidFill>
                  <a:schemeClr val="bg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ea typeface="+mn-ea"/>
                <a:cs typeface="+mn-cs"/>
              </a:rPr>
            </a:br>
            <a:r>
              <a:rPr lang="es-AR" sz="2800" dirty="0">
                <a:solidFill>
                  <a:schemeClr val="bg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ea typeface="+mn-ea"/>
                <a:cs typeface="+mn-cs"/>
              </a:rPr>
              <a:t/>
            </a:r>
            <a:br>
              <a:rPr lang="es-AR" sz="2800" dirty="0">
                <a:solidFill>
                  <a:schemeClr val="bg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ea typeface="+mn-ea"/>
                <a:cs typeface="+mn-cs"/>
              </a:rPr>
            </a:br>
            <a:endParaRPr lang="es-AR" sz="2800" dirty="0">
              <a:solidFill>
                <a:schemeClr val="bg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lt"/>
              <a:ea typeface="+mn-ea"/>
              <a:cs typeface="+mn-cs"/>
            </a:endParaRPr>
          </a:p>
        </p:txBody>
      </p:sp>
      <p:pic>
        <p:nvPicPr>
          <p:cNvPr id="7" name="Picture 3" descr="C:\Users\Usuario\Desktop\logo_A_SanLuis_grande_azul.png"/>
          <p:cNvPicPr>
            <a:picLocks noChangeAspect="1" noChangeArrowheads="1"/>
          </p:cNvPicPr>
          <p:nvPr/>
        </p:nvPicPr>
        <p:blipFill>
          <a:blip r:embed="rId4" cstate="print">
            <a:clrChange>
              <a:clrFrom>
                <a:srgbClr val="073557"/>
              </a:clrFrom>
              <a:clrTo>
                <a:srgbClr val="073557">
                  <a:alpha val="0"/>
                </a:srgbClr>
              </a:clrTo>
            </a:clrChange>
            <a:duotone>
              <a:schemeClr val="accent3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80312" y="5935009"/>
            <a:ext cx="1912167" cy="831262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2 Subtítulo"/>
          <p:cNvSpPr txBox="1">
            <a:spLocks/>
          </p:cNvSpPr>
          <p:nvPr/>
        </p:nvSpPr>
        <p:spPr bwMode="auto">
          <a:xfrm>
            <a:off x="0" y="3008313"/>
            <a:ext cx="11953875" cy="24304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normAutofit/>
          </a:bodyPr>
          <a:lstStyle>
            <a:lvl1pPr marL="0" indent="0" algn="ctr" rtl="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rtl="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None/>
              <a:defRPr sz="2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rtl="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None/>
              <a:defRPr sz="2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rtl="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rtl="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lvl="2" algn="l" eaLnBrk="1" fontAlgn="auto" hangingPunct="1">
              <a:spcAft>
                <a:spcPts val="0"/>
              </a:spcAft>
              <a:buSzPct val="110000"/>
              <a:defRPr/>
            </a:pPr>
            <a:r>
              <a:rPr lang="es-AR" sz="1600" b="1" i="1" dirty="0" smtClean="0">
                <a:solidFill>
                  <a:schemeClr val="accent6">
                    <a:lumMod val="50000"/>
                  </a:schemeClr>
                </a:solidFill>
              </a:rPr>
              <a:t>¿Las personas que estudian a través de material de internet usan buscadores?</a:t>
            </a:r>
          </a:p>
          <a:p>
            <a:pPr lvl="2" algn="l" eaLnBrk="1" fontAlgn="auto" hangingPunct="1">
              <a:spcAft>
                <a:spcPts val="0"/>
              </a:spcAft>
              <a:buSzPct val="110000"/>
              <a:defRPr/>
            </a:pPr>
            <a:r>
              <a:rPr lang="es-AR" sz="1600" b="1" i="1" dirty="0" smtClean="0">
                <a:solidFill>
                  <a:schemeClr val="accent6">
                    <a:lumMod val="50000"/>
                  </a:schemeClr>
                </a:solidFill>
              </a:rPr>
              <a:t>¿El uso más asiduo de internet genera una visión crítica sobre los buscadores?</a:t>
            </a:r>
          </a:p>
          <a:p>
            <a:pPr lvl="2" algn="l" eaLnBrk="1" fontAlgn="auto" hangingPunct="1">
              <a:spcAft>
                <a:spcPts val="0"/>
              </a:spcAft>
              <a:buSzPct val="110000"/>
              <a:defRPr/>
            </a:pPr>
            <a:r>
              <a:rPr lang="es-AR" sz="1600" b="1" i="1" dirty="0" smtClean="0">
                <a:solidFill>
                  <a:schemeClr val="accent6">
                    <a:lumMod val="50000"/>
                  </a:schemeClr>
                </a:solidFill>
              </a:rPr>
              <a:t>¿Puede variar la calidad de la información obtenida debido al uso de buscadores?</a:t>
            </a:r>
          </a:p>
          <a:p>
            <a:pPr lvl="2" algn="l" eaLnBrk="1" fontAlgn="auto" hangingPunct="1">
              <a:spcAft>
                <a:spcPts val="0"/>
              </a:spcAft>
              <a:buSzPct val="110000"/>
              <a:defRPr/>
            </a:pPr>
            <a:r>
              <a:rPr lang="es-AR" sz="1600" b="1" i="1" dirty="0" smtClean="0">
                <a:solidFill>
                  <a:schemeClr val="accent6">
                    <a:lumMod val="50000"/>
                  </a:schemeClr>
                </a:solidFill>
              </a:rPr>
              <a:t>¿El nivel educativo de un sujeto influye sobre su decisión de usar buscadores?</a:t>
            </a:r>
            <a:endParaRPr lang="es-AR" sz="2200" b="1" dirty="0" smtClean="0">
              <a:solidFill>
                <a:schemeClr val="accent6">
                  <a:lumMod val="50000"/>
                </a:schemeClr>
              </a:solidFill>
            </a:endParaRPr>
          </a:p>
          <a:p>
            <a:pPr marL="1257300" lvl="2" indent="-342900" algn="l" eaLnBrk="1" fontAlgn="auto" hangingPunct="1">
              <a:spcAft>
                <a:spcPts val="0"/>
              </a:spcAft>
              <a:buSzPct val="110000"/>
              <a:buFont typeface="Arial" pitchFamily="34" charset="0"/>
              <a:buBlip>
                <a:blip r:embed="rId3"/>
              </a:buBlip>
              <a:defRPr/>
            </a:pPr>
            <a:endParaRPr lang="es-AR" sz="2200" b="1" dirty="0">
              <a:solidFill>
                <a:schemeClr val="accent6">
                  <a:lumMod val="50000"/>
                </a:schemeClr>
              </a:solidFill>
            </a:endParaRPr>
          </a:p>
        </p:txBody>
      </p:sp>
      <p:sp>
        <p:nvSpPr>
          <p:cNvPr id="8" name="2 Subtítulo"/>
          <p:cNvSpPr txBox="1">
            <a:spLocks/>
          </p:cNvSpPr>
          <p:nvPr/>
        </p:nvSpPr>
        <p:spPr bwMode="auto">
          <a:xfrm>
            <a:off x="-484188" y="4941888"/>
            <a:ext cx="9790113" cy="2428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normAutofit/>
          </a:bodyPr>
          <a:lstStyle>
            <a:lvl1pPr marL="0" indent="0" algn="ctr" rtl="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rtl="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None/>
              <a:defRPr sz="2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rtl="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None/>
              <a:defRPr sz="2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rtl="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rtl="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lvl="2" algn="l" eaLnBrk="1" fontAlgn="auto" hangingPunct="1">
              <a:spcAft>
                <a:spcPts val="0"/>
              </a:spcAft>
              <a:buSzPct val="110000"/>
              <a:defRPr/>
            </a:pPr>
            <a:r>
              <a:rPr lang="es-AR" sz="1900" b="1" i="1" dirty="0" smtClean="0">
                <a:solidFill>
                  <a:schemeClr val="accent6">
                    <a:lumMod val="50000"/>
                  </a:schemeClr>
                </a:solidFill>
              </a:rPr>
              <a:t>D</a:t>
            </a:r>
            <a:r>
              <a:rPr lang="es-AR" sz="1600" b="1" i="1" dirty="0" smtClean="0">
                <a:solidFill>
                  <a:schemeClr val="accent6">
                    <a:lumMod val="50000"/>
                  </a:schemeClr>
                </a:solidFill>
              </a:rPr>
              <a:t>efinir un perfil de usuarios frecuentes de buscadores y de sus estrategias para apropiarse de la información.</a:t>
            </a:r>
          </a:p>
          <a:p>
            <a:pPr lvl="2" algn="l" eaLnBrk="1" fontAlgn="auto" hangingPunct="1">
              <a:spcAft>
                <a:spcPts val="0"/>
              </a:spcAft>
              <a:buSzPct val="110000"/>
              <a:defRPr/>
            </a:pPr>
            <a:r>
              <a:rPr lang="es-AR" sz="1600" b="1" i="1" dirty="0" smtClean="0">
                <a:solidFill>
                  <a:schemeClr val="accent6">
                    <a:lumMod val="50000"/>
                  </a:schemeClr>
                </a:solidFill>
              </a:rPr>
              <a:t>Determinar si el uso de buscadores influye sobre la calidad de la información a la que se accede por internet.</a:t>
            </a:r>
          </a:p>
          <a:p>
            <a:pPr lvl="2" algn="l" eaLnBrk="1" fontAlgn="auto" hangingPunct="1">
              <a:spcAft>
                <a:spcPts val="0"/>
              </a:spcAft>
              <a:buSzPct val="110000"/>
              <a:defRPr/>
            </a:pPr>
            <a:endParaRPr lang="es-AR" sz="1900" b="1" i="1" dirty="0" smtClean="0">
              <a:solidFill>
                <a:schemeClr val="accent6">
                  <a:lumMod val="50000"/>
                </a:schemeClr>
              </a:solidFill>
            </a:endParaRPr>
          </a:p>
          <a:p>
            <a:pPr lvl="2" algn="l" eaLnBrk="1" fontAlgn="auto" hangingPunct="1">
              <a:spcAft>
                <a:spcPts val="0"/>
              </a:spcAft>
              <a:buSzPct val="110000"/>
              <a:defRPr/>
            </a:pPr>
            <a:endParaRPr lang="es-AR" sz="2200" b="1" dirty="0" smtClean="0">
              <a:solidFill>
                <a:schemeClr val="accent6">
                  <a:lumMod val="50000"/>
                </a:schemeClr>
              </a:solidFill>
            </a:endParaRPr>
          </a:p>
          <a:p>
            <a:pPr marL="1257300" lvl="2" indent="-342900" algn="l" eaLnBrk="1" fontAlgn="auto" hangingPunct="1">
              <a:spcAft>
                <a:spcPts val="0"/>
              </a:spcAft>
              <a:buSzPct val="110000"/>
              <a:buFont typeface="Arial" pitchFamily="34" charset="0"/>
              <a:buBlip>
                <a:blip r:embed="rId3"/>
              </a:buBlip>
              <a:defRPr/>
            </a:pPr>
            <a:endParaRPr lang="es-AR" sz="2200" b="1" dirty="0">
              <a:solidFill>
                <a:schemeClr val="accent6">
                  <a:lumMod val="50000"/>
                </a:schemeClr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2" name="4 Rectángulo"/>
          <p:cNvSpPr>
            <a:spLocks noChangeArrowheads="1"/>
          </p:cNvSpPr>
          <p:nvPr/>
        </p:nvSpPr>
        <p:spPr bwMode="auto">
          <a:xfrm>
            <a:off x="606425" y="188913"/>
            <a:ext cx="8286750" cy="6524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r"/>
            <a:r>
              <a:rPr lang="es-ES" sz="2200" b="1">
                <a:solidFill>
                  <a:srgbClr val="C00000"/>
                </a:solidFill>
              </a:rPr>
              <a:t>Selección del tema de Trabajo en Ciencias Naturales </a:t>
            </a:r>
          </a:p>
          <a:p>
            <a:r>
              <a:rPr lang="es-ES" sz="2400" b="1" u="sng"/>
              <a:t>EJEMPLO 1</a:t>
            </a:r>
          </a:p>
          <a:p>
            <a:endParaRPr lang="es-ES" sz="2400"/>
          </a:p>
          <a:p>
            <a:pPr algn="ctr"/>
            <a:r>
              <a:rPr lang="es-ES" sz="2400" b="1"/>
              <a:t>Tema</a:t>
            </a:r>
            <a:r>
              <a:rPr lang="es-ES" sz="2400"/>
              <a:t>: Densidad Poblacional (Ecología de 5to año-2007)</a:t>
            </a:r>
          </a:p>
          <a:p>
            <a:r>
              <a:rPr lang="es-ES" sz="2400" b="1"/>
              <a:t>Pregunta inicial de aula </a:t>
            </a:r>
            <a:r>
              <a:rPr lang="es-ES" sz="2400"/>
              <a:t>- ¿Cuál será la densidad de las especies vegetales en la región del  “Bosque de Quebracho blanco y algarrobos” de los alrededores de la Ciudad de la Punta?</a:t>
            </a:r>
          </a:p>
          <a:p>
            <a:endParaRPr lang="es-ES" sz="2400" b="1"/>
          </a:p>
          <a:p>
            <a:r>
              <a:rPr lang="es-ES" sz="2400" b="1"/>
              <a:t>Resultados del estudio de campo</a:t>
            </a:r>
            <a:r>
              <a:rPr lang="es-ES" sz="2400"/>
              <a:t>: mayor densidad para la jarilla, espinillo y algarrobo. El quebracho blanco en cuarto lugar.</a:t>
            </a:r>
          </a:p>
          <a:p>
            <a:endParaRPr lang="es-ES" b="1" u="sng"/>
          </a:p>
          <a:p>
            <a:r>
              <a:rPr lang="es-ES" sz="2400" b="1" u="sng"/>
              <a:t>Nuevo problema </a:t>
            </a:r>
          </a:p>
          <a:p>
            <a:r>
              <a:rPr lang="es-ES" sz="2400" b="1" i="1"/>
              <a:t>¿No era el Q. blanco la especie dominante?</a:t>
            </a:r>
          </a:p>
          <a:p>
            <a:r>
              <a:rPr lang="es-ES" sz="2400" b="1"/>
              <a:t>P. final </a:t>
            </a:r>
            <a:r>
              <a:rPr lang="es-ES" sz="2400"/>
              <a:t>-¿Cuál será la estructura actual del Bosque de Quebracho blanco y algarrobo en los alrededores de la C. de La Punta?</a:t>
            </a:r>
          </a:p>
          <a:p>
            <a:endParaRPr lang="es-ES" sz="1000"/>
          </a:p>
          <a:p>
            <a:r>
              <a:rPr lang="es-ES" sz="2400"/>
              <a:t>TRABAJO FINAL:</a:t>
            </a:r>
            <a:r>
              <a:rPr lang="es-ES" sz="2400" b="1"/>
              <a:t> DESCRIPCIÓN DE LA VEGETACIÓN NATIVA DE LOS ALREDEDORES DE LA CIUDAD DE LA PUNTA.</a:t>
            </a:r>
          </a:p>
        </p:txBody>
      </p:sp>
      <p:pic>
        <p:nvPicPr>
          <p:cNvPr id="3" name="Picture 3" descr="C:\Users\Usuario\Desktop\logo_A_SanLuis_grande_azul.png"/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073557"/>
              </a:clrFrom>
              <a:clrTo>
                <a:srgbClr val="073557">
                  <a:alpha val="0"/>
                </a:srgbClr>
              </a:clrTo>
            </a:clrChange>
            <a:duotone>
              <a:schemeClr val="accent3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80312" y="5935009"/>
            <a:ext cx="1912167" cy="831262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2000"/>
                                        <p:tgtEl>
                                          <p:spTgt spid="3277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" dur="2000"/>
                                        <p:tgtEl>
                                          <p:spTgt spid="3277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2000"/>
                                        <p:tgtEl>
                                          <p:spTgt spid="3277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2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6" dur="2000"/>
                                        <p:tgtEl>
                                          <p:spTgt spid="32772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4 Rectángulo"/>
          <p:cNvSpPr>
            <a:spLocks noChangeArrowheads="1"/>
          </p:cNvSpPr>
          <p:nvPr/>
        </p:nvSpPr>
        <p:spPr bwMode="auto">
          <a:xfrm>
            <a:off x="749300" y="258763"/>
            <a:ext cx="8286750" cy="6648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s-ES" sz="2400" b="1" u="sng"/>
              <a:t>EJEMPLO 2</a:t>
            </a:r>
          </a:p>
          <a:p>
            <a:r>
              <a:rPr lang="es-ES" sz="2400" b="1"/>
              <a:t>Tema</a:t>
            </a:r>
            <a:r>
              <a:rPr lang="es-ES" sz="2400"/>
              <a:t>: Parámetros a medir de los recursos forestales (Ciencias Ambientales de 5to año-2011)</a:t>
            </a:r>
          </a:p>
          <a:p>
            <a:r>
              <a:rPr lang="es-ES" sz="2400" b="1"/>
              <a:t>Pregunta inicial de aula </a:t>
            </a:r>
            <a:r>
              <a:rPr lang="es-ES" sz="2400"/>
              <a:t>- ¿cómo podemos describir un árbol? ¿Qué podemos medir de un árbol?</a:t>
            </a:r>
          </a:p>
          <a:p>
            <a:r>
              <a:rPr lang="es-ES" sz="2400"/>
              <a:t>Rptas.: Altura, diámetro, ramificaciones,  cobertura/sombra, etc.</a:t>
            </a:r>
          </a:p>
          <a:p>
            <a:endParaRPr lang="es-ES" sz="2400" b="1"/>
          </a:p>
          <a:p>
            <a:r>
              <a:rPr lang="es-ES" sz="2400" b="1"/>
              <a:t>Nueva pregunta: </a:t>
            </a:r>
            <a:r>
              <a:rPr lang="es-ES" sz="2400"/>
              <a:t>En el campo: ¿cómo medimos los parámetros mencionados? </a:t>
            </a:r>
            <a:endParaRPr lang="es-ES" sz="2400" u="sng"/>
          </a:p>
          <a:p>
            <a:endParaRPr lang="es-ES" sz="2400" b="1" u="sng"/>
          </a:p>
          <a:p>
            <a:r>
              <a:rPr lang="es-ES" sz="2400" b="1" u="sng"/>
              <a:t>Nuevo problema </a:t>
            </a:r>
          </a:p>
          <a:p>
            <a:r>
              <a:rPr lang="es-ES" sz="2400" b="1"/>
              <a:t>P. final </a:t>
            </a:r>
            <a:r>
              <a:rPr lang="es-ES" sz="2400"/>
              <a:t>-</a:t>
            </a:r>
            <a:r>
              <a:rPr lang="es-ES" sz="2400" b="1" i="1"/>
              <a:t>¿Cómo determinar la altura del Q. blanco? Cual es la forma más fácil? </a:t>
            </a:r>
            <a:r>
              <a:rPr lang="es-ES" sz="2400" b="1"/>
              <a:t>¿Qué técnicas usamos para medir?</a:t>
            </a:r>
            <a:endParaRPr lang="es-ES" sz="2400" b="1" i="1"/>
          </a:p>
          <a:p>
            <a:endParaRPr lang="es-ES" sz="2200" b="1"/>
          </a:p>
          <a:p>
            <a:r>
              <a:rPr lang="es-ES" sz="2200" b="1"/>
              <a:t>TRABAJO FINAL</a:t>
            </a:r>
            <a:r>
              <a:rPr lang="es-ES" sz="2200"/>
              <a:t>:COMPARACIÓN DE TRES TÉCNICAS PARA MEDIR ALTURA DEL “QUEBRACHO BLANCO” EN LA CIUDAD DE LA PUNTA</a:t>
            </a:r>
          </a:p>
          <a:p>
            <a:endParaRPr lang="es-ES" sz="2400" b="1" i="1"/>
          </a:p>
          <a:p>
            <a:endParaRPr lang="es-ES" sz="2400" b="1" i="1"/>
          </a:p>
        </p:txBody>
      </p:sp>
      <p:pic>
        <p:nvPicPr>
          <p:cNvPr id="4" name="Picture 3" descr="C:\Users\Usuario\Desktop\logo_A_SanLuis_grande_azul.png"/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073557"/>
              </a:clrFrom>
              <a:clrTo>
                <a:srgbClr val="073557">
                  <a:alpha val="0"/>
                </a:srgbClr>
              </a:clrTo>
            </a:clrChange>
            <a:duotone>
              <a:schemeClr val="accent3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80312" y="5935009"/>
            <a:ext cx="1912167" cy="831262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30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" dur="30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3000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4 Rectángulo"/>
          <p:cNvSpPr>
            <a:spLocks noChangeArrowheads="1"/>
          </p:cNvSpPr>
          <p:nvPr/>
        </p:nvSpPr>
        <p:spPr bwMode="auto">
          <a:xfrm>
            <a:off x="749300" y="333375"/>
            <a:ext cx="8286750" cy="51704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defRPr/>
            </a:pPr>
            <a:r>
              <a:rPr lang="es-ES" sz="2200" b="1" u="sng" dirty="0">
                <a:latin typeface="+mn-lt"/>
              </a:rPr>
              <a:t>EJEMPLO 3</a:t>
            </a:r>
          </a:p>
          <a:p>
            <a:pPr>
              <a:defRPr/>
            </a:pPr>
            <a:r>
              <a:rPr lang="es-ES" sz="2200" b="1" dirty="0">
                <a:latin typeface="+mn-lt"/>
              </a:rPr>
              <a:t>Tema</a:t>
            </a:r>
            <a:r>
              <a:rPr lang="es-ES" sz="2200" dirty="0">
                <a:latin typeface="+mn-lt"/>
              </a:rPr>
              <a:t>: Sexualidad en los adolescentes (ESI-Biología de 4to año-2011)</a:t>
            </a:r>
          </a:p>
          <a:p>
            <a:pPr>
              <a:defRPr/>
            </a:pPr>
            <a:r>
              <a:rPr lang="es-ES" sz="2200" b="1" dirty="0">
                <a:latin typeface="+mn-lt"/>
              </a:rPr>
              <a:t>Objetivo:</a:t>
            </a:r>
            <a:r>
              <a:rPr lang="es-ES" sz="2200" dirty="0">
                <a:latin typeface="+mn-lt"/>
              </a:rPr>
              <a:t> describir aspectos biológicos, socio-afectivos de la sexualidad en los adolescentes.</a:t>
            </a:r>
          </a:p>
          <a:p>
            <a:pPr>
              <a:defRPr/>
            </a:pPr>
            <a:r>
              <a:rPr lang="es-ES" sz="2200" b="1" dirty="0">
                <a:latin typeface="+mn-lt"/>
              </a:rPr>
              <a:t>Situación inicial de aula </a:t>
            </a:r>
            <a:r>
              <a:rPr lang="es-ES" sz="2200" dirty="0">
                <a:latin typeface="+mn-lt"/>
              </a:rPr>
              <a:t>– los alumnos </a:t>
            </a:r>
            <a:r>
              <a:rPr lang="es-AR" sz="2200" dirty="0">
                <a:latin typeface="+mn-lt"/>
              </a:rPr>
              <a:t>se confundían con facilidad “mitos” con información científica en este tema.</a:t>
            </a:r>
            <a:endParaRPr lang="es-ES" sz="2200" dirty="0">
              <a:latin typeface="+mn-lt"/>
            </a:endParaRPr>
          </a:p>
          <a:p>
            <a:pPr>
              <a:defRPr/>
            </a:pPr>
            <a:endParaRPr lang="es-ES" sz="2200" b="1" u="sng" dirty="0">
              <a:latin typeface="+mn-lt"/>
            </a:endParaRPr>
          </a:p>
          <a:p>
            <a:pPr>
              <a:defRPr/>
            </a:pPr>
            <a:r>
              <a:rPr lang="es-ES" sz="2200" b="1" u="sng" dirty="0">
                <a:latin typeface="+mn-lt"/>
              </a:rPr>
              <a:t>Nuevo problema </a:t>
            </a:r>
          </a:p>
          <a:p>
            <a:pPr>
              <a:defRPr/>
            </a:pPr>
            <a:r>
              <a:rPr lang="es-ES" sz="2200" b="1" dirty="0">
                <a:latin typeface="+mn-lt"/>
              </a:rPr>
              <a:t>P final </a:t>
            </a:r>
            <a:r>
              <a:rPr lang="es-ES" sz="2200" dirty="0">
                <a:latin typeface="+mn-lt"/>
              </a:rPr>
              <a:t>¿</a:t>
            </a:r>
            <a:r>
              <a:rPr lang="es-AR" sz="2200" dirty="0">
                <a:latin typeface="+mn-lt"/>
              </a:rPr>
              <a:t>los adolescentes del  4to año de nuestro colegio tienen claro la diferencia entre la información de carácter científico y los mitos sobre la sexualidad?</a:t>
            </a:r>
            <a:endParaRPr lang="es-ES" sz="2200" dirty="0">
              <a:latin typeface="+mn-lt"/>
            </a:endParaRPr>
          </a:p>
          <a:p>
            <a:pPr>
              <a:defRPr/>
            </a:pPr>
            <a:endParaRPr lang="es-ES" sz="2200" b="1" dirty="0">
              <a:latin typeface="+mn-lt"/>
            </a:endParaRPr>
          </a:p>
          <a:p>
            <a:pPr>
              <a:defRPr/>
            </a:pPr>
            <a:r>
              <a:rPr lang="es-ES" sz="2200" dirty="0">
                <a:latin typeface="+mn-lt"/>
              </a:rPr>
              <a:t>TRABAJO FINAL: </a:t>
            </a:r>
            <a:r>
              <a:rPr lang="es-AR" sz="2200" b="1" dirty="0">
                <a:latin typeface="+mn-lt"/>
              </a:rPr>
              <a:t>LOS MITOS EN LA SEXUALIDAD </a:t>
            </a:r>
            <a:endParaRPr lang="es-ES" sz="2200" b="1" dirty="0">
              <a:latin typeface="+mn-lt"/>
            </a:endParaRPr>
          </a:p>
          <a:p>
            <a:pPr>
              <a:defRPr/>
            </a:pPr>
            <a:endParaRPr lang="es-ES" sz="2200" b="1" i="1" dirty="0">
              <a:latin typeface="+mn-lt"/>
            </a:endParaRPr>
          </a:p>
          <a:p>
            <a:pPr>
              <a:defRPr/>
            </a:pPr>
            <a:endParaRPr lang="es-ES" sz="2200" b="1" i="1" dirty="0">
              <a:latin typeface="+mn-lt"/>
            </a:endParaRPr>
          </a:p>
        </p:txBody>
      </p:sp>
      <p:pic>
        <p:nvPicPr>
          <p:cNvPr id="3" name="Picture 3" descr="C:\Users\Usuario\Desktop\logo_A_SanLuis_grande_azul.png"/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073557"/>
              </a:clrFrom>
              <a:clrTo>
                <a:srgbClr val="073557">
                  <a:alpha val="0"/>
                </a:srgbClr>
              </a:clrTo>
            </a:clrChange>
            <a:duotone>
              <a:schemeClr val="accent3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80312" y="5935009"/>
            <a:ext cx="1912167" cy="831262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3000"/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" dur="3000"/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3000"/>
                                        <p:tgtEl>
                                          <p:spTgt spid="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2 Marcador de contenido"/>
          <p:cNvSpPr>
            <a:spLocks noGrp="1"/>
          </p:cNvSpPr>
          <p:nvPr>
            <p:ph idx="1"/>
          </p:nvPr>
        </p:nvSpPr>
        <p:spPr>
          <a:xfrm>
            <a:off x="468313" y="115888"/>
            <a:ext cx="8477250" cy="6265862"/>
          </a:xfrm>
        </p:spPr>
        <p:txBody>
          <a:bodyPr rtlCol="0">
            <a:normAutofit lnSpcReduction="10000"/>
          </a:bodyPr>
          <a:lstStyle/>
          <a:p>
            <a:pPr algn="ctr" fontAlgn="auto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es-ES" sz="2200" b="1" dirty="0" smtClean="0"/>
              <a:t>Formulación de Problemas. Preguntas de investigación escolar</a:t>
            </a:r>
          </a:p>
          <a:p>
            <a:pPr algn="just" fontAlgn="auto">
              <a:spcAft>
                <a:spcPts val="0"/>
              </a:spcAft>
              <a:buFont typeface="Arial" charset="0"/>
              <a:buNone/>
              <a:defRPr/>
            </a:pPr>
            <a:endParaRPr lang="es-ES" sz="2200" b="1" dirty="0" smtClean="0"/>
          </a:p>
          <a:p>
            <a:pPr algn="just" fontAlgn="auto">
              <a:spcAft>
                <a:spcPts val="0"/>
              </a:spcAft>
              <a:buFont typeface="Arial" charset="0"/>
              <a:buNone/>
              <a:defRPr/>
            </a:pPr>
            <a:endParaRPr lang="es-ES" sz="2200" b="1" dirty="0" smtClean="0"/>
          </a:p>
          <a:p>
            <a:pPr algn="ctr" fontAlgn="auto">
              <a:spcAft>
                <a:spcPts val="0"/>
              </a:spcAft>
              <a:buFont typeface="Arial" charset="0"/>
              <a:buNone/>
              <a:defRPr/>
            </a:pPr>
            <a:r>
              <a:rPr lang="es-ES" sz="2200" b="1" dirty="0" smtClean="0"/>
              <a:t>Criterios para tener en cuenta a la hora de seleccionar un problema  para hacer Investigación Escolar</a:t>
            </a:r>
          </a:p>
          <a:p>
            <a:pPr algn="just" fontAlgn="auto">
              <a:spcAft>
                <a:spcPts val="0"/>
              </a:spcAft>
              <a:buFont typeface="Arial" charset="0"/>
              <a:buNone/>
              <a:defRPr/>
            </a:pPr>
            <a:endParaRPr lang="es-ES" sz="2200" b="1" dirty="0" smtClean="0"/>
          </a:p>
          <a:p>
            <a:pPr algn="ctr" fontAlgn="auto">
              <a:spcAft>
                <a:spcPts val="0"/>
              </a:spcAft>
              <a:buFont typeface="Arial" pitchFamily="34" charset="0"/>
              <a:buNone/>
              <a:defRPr/>
            </a:pPr>
            <a:endParaRPr lang="es-ES" sz="2400" dirty="0" smtClean="0"/>
          </a:p>
          <a:p>
            <a:pPr algn="ctr" fontAlgn="auto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es-ES" sz="2400" dirty="0" smtClean="0"/>
              <a:t>“La pregunta de investigación debe ser clara, precisa y factible”</a:t>
            </a:r>
          </a:p>
          <a:p>
            <a:pPr algn="ctr" fontAlgn="auto">
              <a:spcAft>
                <a:spcPts val="0"/>
              </a:spcAft>
              <a:buFont typeface="Arial" pitchFamily="34" charset="0"/>
              <a:buNone/>
              <a:defRPr/>
            </a:pPr>
            <a:endParaRPr lang="es-ES" sz="1000" dirty="0" smtClean="0"/>
          </a:p>
          <a:p>
            <a:pPr fontAlgn="auto">
              <a:spcAft>
                <a:spcPts val="0"/>
              </a:spcAft>
              <a:buFont typeface="Arial" charset="0"/>
              <a:buBlip>
                <a:blip r:embed="rId2"/>
              </a:buBlip>
              <a:defRPr/>
            </a:pPr>
            <a:r>
              <a:rPr lang="es-ES" sz="2200" b="1" u="sng" dirty="0" smtClean="0"/>
              <a:t>Clara y precisa</a:t>
            </a:r>
            <a:r>
              <a:rPr lang="es-ES" sz="2200" dirty="0" smtClean="0"/>
              <a:t>: bien delimitada, no debe dar lugar a especulaciones ni dudas</a:t>
            </a:r>
          </a:p>
          <a:p>
            <a:pPr fontAlgn="auto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es-ES" sz="2200" dirty="0" smtClean="0"/>
              <a:t>-¿Cuál será la </a:t>
            </a:r>
            <a:r>
              <a:rPr lang="es-ES" sz="2200" b="1" dirty="0" smtClean="0"/>
              <a:t>estructura</a:t>
            </a:r>
            <a:r>
              <a:rPr lang="es-ES" sz="2200" dirty="0" smtClean="0"/>
              <a:t> </a:t>
            </a:r>
            <a:r>
              <a:rPr lang="es-ES" sz="2200" b="1" dirty="0" smtClean="0"/>
              <a:t>actual</a:t>
            </a:r>
            <a:r>
              <a:rPr lang="es-ES" sz="2200" dirty="0" smtClean="0"/>
              <a:t> del </a:t>
            </a:r>
            <a:r>
              <a:rPr lang="es-ES" sz="2200" b="1" dirty="0" smtClean="0"/>
              <a:t>Bosque </a:t>
            </a:r>
            <a:r>
              <a:rPr lang="es-ES" sz="2200" dirty="0" smtClean="0"/>
              <a:t>de Quebracho blanco y algarrobo </a:t>
            </a:r>
            <a:r>
              <a:rPr lang="es-ES" sz="2200" b="1" dirty="0" smtClean="0"/>
              <a:t>en los alrededores</a:t>
            </a:r>
            <a:r>
              <a:rPr lang="es-ES" sz="2200" dirty="0" smtClean="0"/>
              <a:t> de la Ciudad de La Punta?</a:t>
            </a:r>
          </a:p>
          <a:p>
            <a:pPr fontAlgn="auto">
              <a:spcAft>
                <a:spcPts val="0"/>
              </a:spcAft>
              <a:buFont typeface="Arial" pitchFamily="34" charset="0"/>
              <a:buNone/>
              <a:defRPr/>
            </a:pPr>
            <a:endParaRPr lang="es-ES" sz="1100" dirty="0" smtClean="0"/>
          </a:p>
          <a:p>
            <a:pPr fontAlgn="auto">
              <a:spcAft>
                <a:spcPts val="0"/>
              </a:spcAft>
              <a:buFontTx/>
              <a:buChar char="-"/>
              <a:defRPr/>
            </a:pPr>
            <a:r>
              <a:rPr lang="es-ES" sz="2200" dirty="0" smtClean="0"/>
              <a:t>¿cómo determinar la </a:t>
            </a:r>
            <a:r>
              <a:rPr lang="es-ES" sz="2200" b="1" dirty="0" smtClean="0"/>
              <a:t>altura</a:t>
            </a:r>
            <a:r>
              <a:rPr lang="es-ES" sz="2200" dirty="0" smtClean="0"/>
              <a:t> del </a:t>
            </a:r>
            <a:r>
              <a:rPr lang="es-ES" sz="2200" b="1" dirty="0" smtClean="0"/>
              <a:t>Q. blanco</a:t>
            </a:r>
            <a:r>
              <a:rPr lang="es-ES" sz="2200" dirty="0" smtClean="0"/>
              <a:t> de una manera precisa y con elementos sencillos? </a:t>
            </a:r>
          </a:p>
          <a:p>
            <a:pPr fontAlgn="auto">
              <a:spcAft>
                <a:spcPts val="0"/>
              </a:spcAft>
              <a:buFont typeface="Arial" pitchFamily="34" charset="0"/>
              <a:buNone/>
              <a:defRPr/>
            </a:pPr>
            <a:endParaRPr lang="es-ES" sz="1000" dirty="0" smtClean="0"/>
          </a:p>
          <a:p>
            <a:pPr fontAlgn="auto">
              <a:spcAft>
                <a:spcPts val="0"/>
              </a:spcAft>
              <a:buFont typeface="Arial" charset="0"/>
              <a:buBlip>
                <a:blip r:embed="rId2"/>
              </a:buBlip>
              <a:defRPr/>
            </a:pPr>
            <a:r>
              <a:rPr lang="es-ES" sz="2200" b="1" u="sng" dirty="0" smtClean="0"/>
              <a:t>Factible:</a:t>
            </a:r>
            <a:r>
              <a:rPr lang="es-ES" sz="2200" dirty="0" smtClean="0"/>
              <a:t> que sea posible de comprobar por medio de experiencias y observaciones concretas.</a:t>
            </a:r>
          </a:p>
          <a:p>
            <a:pPr algn="just" fontAlgn="auto">
              <a:spcAft>
                <a:spcPts val="0"/>
              </a:spcAft>
              <a:buFont typeface="Arial" pitchFamily="34" charset="0"/>
              <a:buNone/>
              <a:defRPr/>
            </a:pPr>
            <a:endParaRPr lang="es-ES" sz="2200" b="1" dirty="0" smtClean="0"/>
          </a:p>
        </p:txBody>
      </p:sp>
      <p:sp>
        <p:nvSpPr>
          <p:cNvPr id="5" name="4 Flecha derecha"/>
          <p:cNvSpPr>
            <a:spLocks noChangeArrowheads="1"/>
          </p:cNvSpPr>
          <p:nvPr/>
        </p:nvSpPr>
        <p:spPr bwMode="auto">
          <a:xfrm rot="5400000">
            <a:off x="4069556" y="832644"/>
            <a:ext cx="642938" cy="361950"/>
          </a:xfrm>
          <a:prstGeom prst="rightArrow">
            <a:avLst>
              <a:gd name="adj1" fmla="val 50000"/>
              <a:gd name="adj2" fmla="val 49999"/>
            </a:avLst>
          </a:prstGeom>
          <a:solidFill>
            <a:srgbClr val="C00000"/>
          </a:solidFill>
          <a:ln w="25400" algn="ctr">
            <a:solidFill>
              <a:srgbClr val="C00000"/>
            </a:solidFill>
            <a:miter lim="800000"/>
            <a:headEnd/>
            <a:tailEnd/>
          </a:ln>
        </p:spPr>
        <p:txBody>
          <a:bodyPr rot="10800000" vert="eaVert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 sz="2200">
              <a:solidFill>
                <a:srgbClr val="C00000"/>
              </a:solidFill>
              <a:latin typeface="+mn-lt"/>
            </a:endParaRPr>
          </a:p>
        </p:txBody>
      </p:sp>
      <p:sp>
        <p:nvSpPr>
          <p:cNvPr id="7" name="6 Flecha derecha"/>
          <p:cNvSpPr>
            <a:spLocks noChangeArrowheads="1"/>
          </p:cNvSpPr>
          <p:nvPr/>
        </p:nvSpPr>
        <p:spPr bwMode="auto">
          <a:xfrm rot="5400000">
            <a:off x="4070350" y="2128838"/>
            <a:ext cx="641350" cy="361950"/>
          </a:xfrm>
          <a:prstGeom prst="rightArrow">
            <a:avLst>
              <a:gd name="adj1" fmla="val 50000"/>
              <a:gd name="adj2" fmla="val 49999"/>
            </a:avLst>
          </a:prstGeom>
          <a:solidFill>
            <a:srgbClr val="C00000"/>
          </a:solidFill>
          <a:ln w="25400" algn="ctr">
            <a:solidFill>
              <a:srgbClr val="C00000"/>
            </a:solidFill>
            <a:miter lim="800000"/>
            <a:headEnd/>
            <a:tailEnd/>
          </a:ln>
        </p:spPr>
        <p:txBody>
          <a:bodyPr rot="10800000" vert="eaVert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 sz="2200">
              <a:solidFill>
                <a:schemeClr val="lt1"/>
              </a:solidFill>
              <a:latin typeface="+mn-lt"/>
            </a:endParaRPr>
          </a:p>
        </p:txBody>
      </p:sp>
      <p:pic>
        <p:nvPicPr>
          <p:cNvPr id="6" name="Picture 3" descr="C:\Users\Usuario\Desktop\logo_A_SanLuis_grande_azul.png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073557"/>
              </a:clrFrom>
              <a:clrTo>
                <a:srgbClr val="073557">
                  <a:alpha val="0"/>
                </a:srgbClr>
              </a:clrTo>
            </a:clrChange>
            <a:duotone>
              <a:schemeClr val="accent3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80312" y="5935009"/>
            <a:ext cx="1912167" cy="831262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8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2000"/>
                                        <p:tgtEl>
                                          <p:spTgt spid="14338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8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" dur="2000"/>
                                        <p:tgtEl>
                                          <p:spTgt spid="14338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8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2000"/>
                                        <p:tgtEl>
                                          <p:spTgt spid="14338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 nodeType="clickPar">
                      <p:stCondLst>
                        <p:cond delay="indefinite"/>
                      </p:stCondLst>
                      <p:childTnLst>
                        <p:par>
                          <p:cTn id="1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6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8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8" dur="2000"/>
                                        <p:tgtEl>
                                          <p:spTgt spid="14338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3 Rectángulo"/>
          <p:cNvSpPr/>
          <p:nvPr/>
        </p:nvSpPr>
        <p:spPr>
          <a:xfrm>
            <a:off x="827088" y="404813"/>
            <a:ext cx="8066087" cy="5294312"/>
          </a:xfrm>
          <a:prstGeom prst="rect">
            <a:avLst/>
          </a:prstGeom>
        </p:spPr>
        <p:txBody>
          <a:bodyPr>
            <a:spAutoFit/>
          </a:bodyPr>
          <a:lstStyle/>
          <a:p>
            <a:pPr algn="r">
              <a:defRPr/>
            </a:pPr>
            <a:r>
              <a:rPr lang="es-ES" sz="1600" b="1" dirty="0"/>
              <a:t>Formulación de Problemas. Preguntas de investigación escolar</a:t>
            </a:r>
          </a:p>
          <a:p>
            <a:pPr algn="r">
              <a:defRPr/>
            </a:pPr>
            <a:endParaRPr lang="es-ES" sz="1600" b="1" dirty="0"/>
          </a:p>
          <a:p>
            <a:pPr algn="just">
              <a:buFont typeface="Arial" charset="0"/>
              <a:buNone/>
              <a:defRPr/>
            </a:pPr>
            <a:r>
              <a:rPr lang="es-ES" sz="2200" b="1" dirty="0"/>
              <a:t>Para que sea Factible también hay que tener en cuenta:</a:t>
            </a:r>
          </a:p>
          <a:p>
            <a:pPr algn="just">
              <a:buFont typeface="Arial" charset="0"/>
              <a:buNone/>
              <a:defRPr/>
            </a:pPr>
            <a:endParaRPr lang="es-ES" sz="2200" b="1" dirty="0">
              <a:latin typeface="+mj-lt"/>
            </a:endParaRPr>
          </a:p>
          <a:p>
            <a:pPr marL="342900" indent="-342900" algn="just">
              <a:buFontTx/>
              <a:buBlip>
                <a:blip r:embed="rId2"/>
              </a:buBlip>
              <a:defRPr/>
            </a:pPr>
            <a:r>
              <a:rPr lang="es-ES" sz="2400" b="1" dirty="0">
                <a:latin typeface="+mj-lt"/>
              </a:rPr>
              <a:t>Recursos necesarios y disponibles:</a:t>
            </a:r>
            <a:r>
              <a:rPr lang="es-ES" sz="2400" dirty="0">
                <a:latin typeface="+mj-lt"/>
              </a:rPr>
              <a:t> equipos, materiales, laboratorio, zonas de estudio,  época del estudio, material biológico, etc.</a:t>
            </a:r>
          </a:p>
          <a:p>
            <a:pPr marL="342900" indent="-342900" algn="just">
              <a:buFontTx/>
              <a:buBlip>
                <a:blip r:embed="rId2"/>
              </a:buBlip>
              <a:defRPr/>
            </a:pPr>
            <a:endParaRPr lang="es-ES" sz="2400" dirty="0">
              <a:latin typeface="+mj-lt"/>
            </a:endParaRPr>
          </a:p>
          <a:p>
            <a:pPr marL="342900" indent="-342900" algn="just">
              <a:buFontTx/>
              <a:buBlip>
                <a:blip r:embed="rId2"/>
              </a:buBlip>
              <a:defRPr/>
            </a:pPr>
            <a:r>
              <a:rPr lang="es-ES" sz="2200" b="1" dirty="0"/>
              <a:t>Posibilidades y Factibilidad de ejecución.</a:t>
            </a:r>
          </a:p>
          <a:p>
            <a:pPr marL="342900" indent="-342900" algn="just">
              <a:buFontTx/>
              <a:buBlip>
                <a:blip r:embed="rId2"/>
              </a:buBlip>
              <a:defRPr/>
            </a:pPr>
            <a:endParaRPr lang="es-ES" sz="2400" b="1" dirty="0">
              <a:latin typeface="+mj-lt"/>
            </a:endParaRPr>
          </a:p>
          <a:p>
            <a:pPr marL="342900" indent="-342900" algn="just">
              <a:buFontTx/>
              <a:buBlip>
                <a:blip r:embed="rId2"/>
              </a:buBlip>
              <a:defRPr/>
            </a:pPr>
            <a:r>
              <a:rPr lang="es-ES" sz="2400" b="1" dirty="0">
                <a:latin typeface="+mj-lt"/>
              </a:rPr>
              <a:t>Tiempo que llevaría desarrollar la investigación:  </a:t>
            </a:r>
            <a:r>
              <a:rPr lang="es-ES" sz="2400" dirty="0">
                <a:latin typeface="+mj-lt"/>
              </a:rPr>
              <a:t>el trabajo puede durar algunos meses, un año, se pueden retomar trabajos de años anteriores.</a:t>
            </a:r>
          </a:p>
          <a:p>
            <a:pPr marL="342900" indent="-342900" algn="just">
              <a:buFontTx/>
              <a:buBlip>
                <a:blip r:embed="rId2"/>
              </a:buBlip>
              <a:defRPr/>
            </a:pPr>
            <a:endParaRPr lang="es-ES" sz="2400" dirty="0">
              <a:latin typeface="+mj-lt"/>
            </a:endParaRPr>
          </a:p>
          <a:p>
            <a:pPr marL="342900" indent="-342900" algn="just">
              <a:buFontTx/>
              <a:buBlip>
                <a:blip r:embed="rId2"/>
              </a:buBlip>
              <a:defRPr/>
            </a:pPr>
            <a:r>
              <a:rPr lang="es-ES" sz="2400" b="1" dirty="0">
                <a:latin typeface="+mj-lt"/>
              </a:rPr>
              <a:t>Preguntas que tengan posibilidad de ser respondidas </a:t>
            </a:r>
          </a:p>
        </p:txBody>
      </p:sp>
      <p:pic>
        <p:nvPicPr>
          <p:cNvPr id="3" name="Picture 3" descr="C:\Users\Usuario\Desktop\logo_A_SanLuis_grande_azul.png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073557"/>
              </a:clrFrom>
              <a:clrTo>
                <a:srgbClr val="073557">
                  <a:alpha val="0"/>
                </a:srgbClr>
              </a:clrTo>
            </a:clrChange>
            <a:duotone>
              <a:schemeClr val="accent3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80312" y="5935009"/>
            <a:ext cx="1912167" cy="831262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" dur="1000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2" dur="1000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1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7" dur="1000"/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1239838" y="836613"/>
            <a:ext cx="7772400" cy="1470025"/>
          </a:xfrm>
        </p:spPr>
        <p:txBody>
          <a:bodyPr rtlCol="0">
            <a:normAutofit fontScale="90000"/>
          </a:bodyPr>
          <a:lstStyle/>
          <a:p>
            <a:pPr algn="r" eaLnBrk="1" fontAlgn="auto" hangingPunct="1">
              <a:spcAft>
                <a:spcPts val="0"/>
              </a:spcAft>
              <a:defRPr/>
            </a:pPr>
            <a:r>
              <a:rPr lang="es-AR" sz="3100" b="1" dirty="0" smtClean="0">
                <a:solidFill>
                  <a:schemeClr val="accent5">
                    <a:lumMod val="50000"/>
                  </a:schemeClr>
                </a:solidFill>
              </a:rPr>
              <a:t>Pasos de la investigación en Ciencias Sociales</a:t>
            </a:r>
            <a:r>
              <a:rPr lang="es-AR" dirty="0" smtClean="0"/>
              <a:t/>
            </a:r>
            <a:br>
              <a:rPr lang="es-AR" dirty="0" smtClean="0"/>
            </a:br>
            <a:r>
              <a:rPr lang="es-AR" dirty="0" smtClean="0"/>
              <a:t/>
            </a:r>
            <a:br>
              <a:rPr lang="es-AR" dirty="0" smtClean="0"/>
            </a:br>
            <a:endParaRPr lang="es-AR" sz="3100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696913" y="977900"/>
            <a:ext cx="7993062" cy="5616575"/>
          </a:xfrm>
        </p:spPr>
        <p:txBody>
          <a:bodyPr rtlCol="0">
            <a:normAutofit/>
          </a:bodyPr>
          <a:lstStyle/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endParaRPr lang="es-AR" dirty="0" smtClean="0">
              <a:solidFill>
                <a:schemeClr val="bg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342900" indent="-342900" algn="l" eaLnBrk="1" fontAlgn="auto" hangingPunct="1">
              <a:spcAft>
                <a:spcPts val="0"/>
              </a:spcAft>
              <a:buSzPct val="110000"/>
              <a:buFont typeface="Arial" pitchFamily="34" charset="0"/>
              <a:buBlip>
                <a:blip r:embed="rId2"/>
              </a:buBlip>
              <a:defRPr/>
            </a:pPr>
            <a:endParaRPr lang="es-AR" sz="2000" b="1" dirty="0" smtClean="0">
              <a:solidFill>
                <a:schemeClr val="accent6">
                  <a:lumMod val="50000"/>
                </a:schemeClr>
              </a:solidFill>
            </a:endParaRPr>
          </a:p>
          <a:p>
            <a:pPr marL="342900" indent="-342900" algn="l" eaLnBrk="1" fontAlgn="auto" hangingPunct="1">
              <a:spcAft>
                <a:spcPts val="0"/>
              </a:spcAft>
              <a:buSzPct val="110000"/>
              <a:buFont typeface="Arial" pitchFamily="34" charset="0"/>
              <a:buBlip>
                <a:blip r:embed="rId2"/>
              </a:buBlip>
              <a:defRPr/>
            </a:pPr>
            <a:r>
              <a:rPr lang="es-AR" sz="2500" b="1" dirty="0" smtClean="0">
                <a:solidFill>
                  <a:schemeClr val="accent6">
                    <a:lumMod val="50000"/>
                  </a:schemeClr>
                </a:solidFill>
              </a:rPr>
              <a:t>Definir </a:t>
            </a:r>
            <a:r>
              <a:rPr lang="es-AR" sz="2500" b="1" dirty="0">
                <a:solidFill>
                  <a:schemeClr val="accent6">
                    <a:lumMod val="50000"/>
                  </a:schemeClr>
                </a:solidFill>
              </a:rPr>
              <a:t>el tipo de investigación</a:t>
            </a:r>
          </a:p>
          <a:p>
            <a:pPr marL="1257300" lvl="2" indent="-342900" algn="l" eaLnBrk="1" fontAlgn="auto" hangingPunct="1">
              <a:spcAft>
                <a:spcPts val="0"/>
              </a:spcAft>
              <a:buSzPct val="110000"/>
              <a:buFont typeface="Arial" pitchFamily="34" charset="0"/>
              <a:buBlip>
                <a:blip r:embed="rId3"/>
              </a:buBlip>
              <a:defRPr/>
            </a:pPr>
            <a:r>
              <a:rPr lang="es-AR" sz="2200" b="1" dirty="0">
                <a:solidFill>
                  <a:schemeClr val="accent6">
                    <a:lumMod val="50000"/>
                  </a:schemeClr>
                </a:solidFill>
              </a:rPr>
              <a:t>Exploratoria</a:t>
            </a:r>
          </a:p>
          <a:p>
            <a:pPr marL="1257300" lvl="2" indent="-342900" algn="l" eaLnBrk="1" fontAlgn="auto" hangingPunct="1">
              <a:spcAft>
                <a:spcPts val="0"/>
              </a:spcAft>
              <a:buSzPct val="110000"/>
              <a:buFont typeface="Arial" pitchFamily="34" charset="0"/>
              <a:buBlip>
                <a:blip r:embed="rId3"/>
              </a:buBlip>
              <a:defRPr/>
            </a:pPr>
            <a:r>
              <a:rPr lang="es-AR" sz="2200" b="1" dirty="0">
                <a:solidFill>
                  <a:schemeClr val="accent6">
                    <a:lumMod val="50000"/>
                  </a:schemeClr>
                </a:solidFill>
              </a:rPr>
              <a:t>Descriptiva</a:t>
            </a:r>
          </a:p>
          <a:p>
            <a:pPr marL="1257300" lvl="2" indent="-342900" algn="l" eaLnBrk="1" fontAlgn="auto" hangingPunct="1">
              <a:spcAft>
                <a:spcPts val="0"/>
              </a:spcAft>
              <a:buSzPct val="110000"/>
              <a:buFont typeface="Arial" pitchFamily="34" charset="0"/>
              <a:buBlip>
                <a:blip r:embed="rId3"/>
              </a:buBlip>
              <a:defRPr/>
            </a:pPr>
            <a:r>
              <a:rPr lang="es-AR" sz="2200" b="1" dirty="0" err="1">
                <a:solidFill>
                  <a:schemeClr val="accent6">
                    <a:lumMod val="50000"/>
                  </a:schemeClr>
                </a:solidFill>
              </a:rPr>
              <a:t>Correlacional</a:t>
            </a:r>
            <a:endParaRPr lang="es-AR" sz="2200" b="1" dirty="0">
              <a:solidFill>
                <a:schemeClr val="accent6">
                  <a:lumMod val="50000"/>
                </a:schemeClr>
              </a:solidFill>
            </a:endParaRPr>
          </a:p>
          <a:p>
            <a:pPr marL="1257300" lvl="2" indent="-342900" algn="l" eaLnBrk="1" fontAlgn="auto" hangingPunct="1">
              <a:spcAft>
                <a:spcPts val="0"/>
              </a:spcAft>
              <a:buSzPct val="110000"/>
              <a:buFont typeface="Arial" pitchFamily="34" charset="0"/>
              <a:buBlip>
                <a:blip r:embed="rId3"/>
              </a:buBlip>
              <a:defRPr/>
            </a:pPr>
            <a:r>
              <a:rPr lang="es-AR" sz="2200" b="1" dirty="0" smtClean="0">
                <a:solidFill>
                  <a:schemeClr val="accent6">
                    <a:lumMod val="50000"/>
                  </a:schemeClr>
                </a:solidFill>
              </a:rPr>
              <a:t>Explicativa</a:t>
            </a:r>
          </a:p>
          <a:p>
            <a:pPr lvl="2" algn="l" eaLnBrk="1" fontAlgn="auto" hangingPunct="1">
              <a:spcAft>
                <a:spcPts val="0"/>
              </a:spcAft>
              <a:buSzPct val="110000"/>
              <a:buFont typeface="Arial" pitchFamily="34" charset="0"/>
              <a:buNone/>
              <a:defRPr/>
            </a:pPr>
            <a:endParaRPr lang="es-AR" sz="2200" b="1" dirty="0">
              <a:solidFill>
                <a:schemeClr val="accent6">
                  <a:lumMod val="50000"/>
                </a:schemeClr>
              </a:solidFill>
            </a:endParaRPr>
          </a:p>
          <a:p>
            <a:pPr marL="342900" indent="-342900" algn="l" eaLnBrk="1" fontAlgn="auto" hangingPunct="1">
              <a:spcAft>
                <a:spcPts val="0"/>
              </a:spcAft>
              <a:buSzPct val="110000"/>
              <a:buFont typeface="Arial" pitchFamily="34" charset="0"/>
              <a:buBlip>
                <a:blip r:embed="rId2"/>
              </a:buBlip>
              <a:defRPr/>
            </a:pPr>
            <a:r>
              <a:rPr lang="es-AR" sz="2500" b="1" dirty="0">
                <a:solidFill>
                  <a:schemeClr val="accent6">
                    <a:lumMod val="50000"/>
                  </a:schemeClr>
                </a:solidFill>
              </a:rPr>
              <a:t>Elaborar el marco </a:t>
            </a:r>
            <a:r>
              <a:rPr lang="es-AR" sz="2500" b="1" dirty="0" smtClean="0">
                <a:solidFill>
                  <a:schemeClr val="accent6">
                    <a:lumMod val="50000"/>
                  </a:schemeClr>
                </a:solidFill>
              </a:rPr>
              <a:t>teórico</a:t>
            </a:r>
          </a:p>
          <a:p>
            <a:pPr marL="1257300" lvl="2" indent="-342900" algn="l" eaLnBrk="1" fontAlgn="auto" hangingPunct="1">
              <a:spcAft>
                <a:spcPts val="0"/>
              </a:spcAft>
              <a:buSzPct val="110000"/>
              <a:buFont typeface="Arial" pitchFamily="34" charset="0"/>
              <a:buBlip>
                <a:blip r:embed="rId3"/>
              </a:buBlip>
              <a:defRPr/>
            </a:pPr>
            <a:r>
              <a:rPr lang="es-AR" sz="2200" b="1" dirty="0">
                <a:solidFill>
                  <a:schemeClr val="accent6">
                    <a:lumMod val="50000"/>
                  </a:schemeClr>
                </a:solidFill>
              </a:rPr>
              <a:t>Consultar la literatura sobre el tema</a:t>
            </a:r>
          </a:p>
          <a:p>
            <a:pPr marL="1257300" lvl="2" indent="-342900" algn="l" eaLnBrk="1" fontAlgn="auto" hangingPunct="1">
              <a:spcAft>
                <a:spcPts val="0"/>
              </a:spcAft>
              <a:buSzPct val="110000"/>
              <a:buFont typeface="Arial" pitchFamily="34" charset="0"/>
              <a:buBlip>
                <a:blip r:embed="rId3"/>
              </a:buBlip>
              <a:defRPr/>
            </a:pPr>
            <a:r>
              <a:rPr lang="es-AR" sz="2200" b="1" dirty="0">
                <a:solidFill>
                  <a:schemeClr val="accent6">
                    <a:lumMod val="50000"/>
                  </a:schemeClr>
                </a:solidFill>
              </a:rPr>
              <a:t>Elegir el marco teórico más adecuado al tipo de investigación y a los objetivos.</a:t>
            </a:r>
          </a:p>
          <a:p>
            <a:pPr algn="r"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endParaRPr lang="es-AR" sz="2800" dirty="0"/>
          </a:p>
        </p:txBody>
      </p:sp>
      <p:sp>
        <p:nvSpPr>
          <p:cNvPr id="5" name="1 Título"/>
          <p:cNvSpPr txBox="1">
            <a:spLocks/>
          </p:cNvSpPr>
          <p:nvPr/>
        </p:nvSpPr>
        <p:spPr>
          <a:xfrm>
            <a:off x="696913" y="476250"/>
            <a:ext cx="8856662" cy="1000125"/>
          </a:xfrm>
          <a:prstGeom prst="rect">
            <a:avLst/>
          </a:prstGeom>
        </p:spPr>
        <p:txBody>
          <a:bodyPr anchor="ctr"/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 fontAlgn="auto">
              <a:spcAft>
                <a:spcPts val="0"/>
              </a:spcAft>
              <a:defRPr/>
            </a:pPr>
            <a:r>
              <a:rPr lang="es-AR" sz="2800" dirty="0">
                <a:solidFill>
                  <a:schemeClr val="bg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ea typeface="+mn-ea"/>
                <a:cs typeface="+mn-cs"/>
              </a:rPr>
              <a:t>Proyectos de investigación escolar </a:t>
            </a:r>
            <a:r>
              <a:rPr lang="es-AR" sz="2800" dirty="0" smtClean="0">
                <a:solidFill>
                  <a:schemeClr val="bg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ea typeface="+mn-ea"/>
                <a:cs typeface="+mn-cs"/>
              </a:rPr>
              <a:t>para Feria de Ciencias</a:t>
            </a:r>
            <a:r>
              <a:rPr lang="es-AR" sz="2800" dirty="0">
                <a:solidFill>
                  <a:schemeClr val="bg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ea typeface="+mn-ea"/>
                <a:cs typeface="+mn-cs"/>
              </a:rPr>
              <a:t/>
            </a:r>
            <a:br>
              <a:rPr lang="es-AR" sz="2800" dirty="0">
                <a:solidFill>
                  <a:schemeClr val="bg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ea typeface="+mn-ea"/>
                <a:cs typeface="+mn-cs"/>
              </a:rPr>
            </a:br>
            <a:r>
              <a:rPr lang="es-AR" sz="2800" dirty="0">
                <a:solidFill>
                  <a:schemeClr val="bg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ea typeface="+mn-ea"/>
                <a:cs typeface="+mn-cs"/>
              </a:rPr>
              <a:t/>
            </a:r>
            <a:br>
              <a:rPr lang="es-AR" sz="2800" dirty="0">
                <a:solidFill>
                  <a:schemeClr val="bg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ea typeface="+mn-ea"/>
                <a:cs typeface="+mn-cs"/>
              </a:rPr>
            </a:br>
            <a:endParaRPr lang="es-AR" sz="2800" dirty="0">
              <a:solidFill>
                <a:schemeClr val="bg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lt"/>
              <a:ea typeface="+mn-ea"/>
              <a:cs typeface="+mn-cs"/>
            </a:endParaRPr>
          </a:p>
        </p:txBody>
      </p:sp>
      <p:pic>
        <p:nvPicPr>
          <p:cNvPr id="7" name="Picture 3" descr="C:\Users\Usuario\Desktop\logo_A_SanLuis_grande_azul.png"/>
          <p:cNvPicPr>
            <a:picLocks noChangeAspect="1" noChangeArrowheads="1"/>
          </p:cNvPicPr>
          <p:nvPr/>
        </p:nvPicPr>
        <p:blipFill>
          <a:blip r:embed="rId4" cstate="print">
            <a:clrChange>
              <a:clrFrom>
                <a:srgbClr val="073557"/>
              </a:clrFrom>
              <a:clrTo>
                <a:srgbClr val="073557">
                  <a:alpha val="0"/>
                </a:srgbClr>
              </a:clrTo>
            </a:clrChange>
            <a:duotone>
              <a:schemeClr val="accent3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80312" y="5935009"/>
            <a:ext cx="1912167" cy="831262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3 Rectángulo"/>
          <p:cNvSpPr/>
          <p:nvPr/>
        </p:nvSpPr>
        <p:spPr>
          <a:xfrm>
            <a:off x="395288" y="3170238"/>
            <a:ext cx="8569325" cy="2800350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>
              <a:defRPr/>
            </a:pPr>
            <a:r>
              <a:rPr lang="es-ES" sz="2200" b="1" dirty="0">
                <a:latin typeface="+mn-lt"/>
              </a:rPr>
              <a:t>EN LAS CIENCAS EXACTAS Y NATURALES </a:t>
            </a:r>
            <a:r>
              <a:rPr lang="es-ES" sz="2200" dirty="0">
                <a:latin typeface="+mn-lt"/>
              </a:rPr>
              <a:t>se trata básicamente de:</a:t>
            </a:r>
          </a:p>
          <a:p>
            <a:pPr algn="ctr">
              <a:defRPr/>
            </a:pPr>
            <a:endParaRPr lang="es-ES" sz="2200" b="1" dirty="0">
              <a:latin typeface="+mn-lt"/>
            </a:endParaRPr>
          </a:p>
          <a:p>
            <a:pPr algn="just">
              <a:defRPr/>
            </a:pPr>
            <a:r>
              <a:rPr lang="es-ES" sz="2200" b="1" dirty="0">
                <a:latin typeface="+mn-lt"/>
              </a:rPr>
              <a:t>INVESTIGACIÓN EXPERIMENTAL (EXPLORATORIA, CORRELACIONAL Y EXPLICATIVA): </a:t>
            </a:r>
            <a:r>
              <a:rPr lang="es-ES" sz="2200" dirty="0">
                <a:latin typeface="+mn-lt"/>
              </a:rPr>
              <a:t>Buscan determinar la reacción causa-efecto de un determinado</a:t>
            </a:r>
            <a:r>
              <a:rPr lang="es-ES" sz="2200" b="1" dirty="0">
                <a:latin typeface="+mn-lt"/>
              </a:rPr>
              <a:t> </a:t>
            </a:r>
            <a:r>
              <a:rPr lang="es-ES" sz="2200" dirty="0">
                <a:latin typeface="+mn-lt"/>
              </a:rPr>
              <a:t>fenómeno.</a:t>
            </a:r>
            <a:r>
              <a:rPr lang="es-ES" sz="2200" i="1" dirty="0">
                <a:latin typeface="+mn-lt"/>
              </a:rPr>
              <a:t> Ellas buscan la </a:t>
            </a:r>
            <a:r>
              <a:rPr lang="es-ES" sz="2200" dirty="0">
                <a:latin typeface="+mn-lt"/>
              </a:rPr>
              <a:t>relación entre dos variables, una dependiente y una independiente a través de un proceso experimental, sistemático y controlado. </a:t>
            </a:r>
          </a:p>
          <a:p>
            <a:pPr algn="just">
              <a:defRPr/>
            </a:pPr>
            <a:r>
              <a:rPr lang="es-ES" sz="2200" dirty="0">
                <a:latin typeface="+mn-lt"/>
              </a:rPr>
              <a:t>Los pasos que siguen, están centrados en este tipo de investigaciones.</a:t>
            </a:r>
          </a:p>
        </p:txBody>
      </p:sp>
      <p:sp>
        <p:nvSpPr>
          <p:cNvPr id="5" name="4 Rectángulo"/>
          <p:cNvSpPr/>
          <p:nvPr/>
        </p:nvSpPr>
        <p:spPr>
          <a:xfrm>
            <a:off x="3654425" y="-26988"/>
            <a:ext cx="5526088" cy="2630488"/>
          </a:xfrm>
          <a:prstGeom prst="rect">
            <a:avLst/>
          </a:prstGeom>
        </p:spPr>
        <p:txBody>
          <a:bodyPr>
            <a:spAutoFit/>
          </a:bodyPr>
          <a:lstStyle/>
          <a:p>
            <a:pPr marL="342900" indent="-342900" fontAlgn="auto">
              <a:lnSpc>
                <a:spcPct val="150000"/>
              </a:lnSpc>
              <a:spcAft>
                <a:spcPts val="0"/>
              </a:spcAft>
              <a:buSzPct val="110000"/>
              <a:defRPr/>
            </a:pPr>
            <a:r>
              <a:rPr lang="es-AR" sz="2200" b="1" dirty="0">
                <a:latin typeface="+mn-lt"/>
              </a:rPr>
              <a:t>Definir el tipo de investigación (CS. SOCIALES)</a:t>
            </a:r>
          </a:p>
          <a:p>
            <a:pPr marL="1257300" lvl="2" indent="-342900" fontAlgn="auto">
              <a:lnSpc>
                <a:spcPct val="150000"/>
              </a:lnSpc>
              <a:spcAft>
                <a:spcPts val="0"/>
              </a:spcAft>
              <a:buSzPct val="110000"/>
              <a:buFontTx/>
              <a:buBlip>
                <a:blip r:embed="rId2"/>
              </a:buBlip>
              <a:defRPr/>
            </a:pPr>
            <a:r>
              <a:rPr lang="es-AR" sz="2200" dirty="0">
                <a:latin typeface="+mn-lt"/>
              </a:rPr>
              <a:t>Exploratoria</a:t>
            </a:r>
          </a:p>
          <a:p>
            <a:pPr marL="1257300" lvl="2" indent="-342900" fontAlgn="auto">
              <a:lnSpc>
                <a:spcPct val="150000"/>
              </a:lnSpc>
              <a:spcAft>
                <a:spcPts val="0"/>
              </a:spcAft>
              <a:buSzPct val="110000"/>
              <a:buFontTx/>
              <a:buBlip>
                <a:blip r:embed="rId2"/>
              </a:buBlip>
              <a:defRPr/>
            </a:pPr>
            <a:r>
              <a:rPr lang="es-AR" sz="2200" dirty="0">
                <a:latin typeface="+mn-lt"/>
              </a:rPr>
              <a:t>Descriptiva</a:t>
            </a:r>
          </a:p>
          <a:p>
            <a:pPr marL="1257300" lvl="2" indent="-342900" fontAlgn="auto">
              <a:lnSpc>
                <a:spcPct val="150000"/>
              </a:lnSpc>
              <a:spcAft>
                <a:spcPts val="0"/>
              </a:spcAft>
              <a:buSzPct val="110000"/>
              <a:buFontTx/>
              <a:buBlip>
                <a:blip r:embed="rId2"/>
              </a:buBlip>
              <a:defRPr/>
            </a:pPr>
            <a:r>
              <a:rPr lang="es-AR" sz="2200" dirty="0" err="1">
                <a:latin typeface="+mn-lt"/>
              </a:rPr>
              <a:t>Correlacional</a:t>
            </a:r>
            <a:endParaRPr lang="es-AR" sz="2200" dirty="0">
              <a:latin typeface="+mn-lt"/>
            </a:endParaRPr>
          </a:p>
          <a:p>
            <a:pPr marL="1257300" lvl="2" indent="-342900" fontAlgn="auto">
              <a:lnSpc>
                <a:spcPct val="150000"/>
              </a:lnSpc>
              <a:spcAft>
                <a:spcPts val="0"/>
              </a:spcAft>
              <a:buSzPct val="110000"/>
              <a:buFontTx/>
              <a:buBlip>
                <a:blip r:embed="rId2"/>
              </a:buBlip>
              <a:defRPr/>
            </a:pPr>
            <a:r>
              <a:rPr lang="es-AR" sz="2200" dirty="0">
                <a:latin typeface="+mn-lt"/>
              </a:rPr>
              <a:t>Explicativa</a:t>
            </a:r>
          </a:p>
        </p:txBody>
      </p:sp>
      <p:pic>
        <p:nvPicPr>
          <p:cNvPr id="6" name="Picture 3" descr="C:\Users\Usuario\Desktop\logo_A_SanLuis_grande_azul.png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073557"/>
              </a:clrFrom>
              <a:clrTo>
                <a:srgbClr val="073557">
                  <a:alpha val="0"/>
                </a:srgbClr>
              </a:clrTo>
            </a:clrChange>
            <a:duotone>
              <a:schemeClr val="accent3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80312" y="5935009"/>
            <a:ext cx="1912167" cy="831262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3 Rectángulo"/>
          <p:cNvSpPr/>
          <p:nvPr/>
        </p:nvSpPr>
        <p:spPr>
          <a:xfrm>
            <a:off x="468313" y="188913"/>
            <a:ext cx="8207375" cy="4832350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>
              <a:defRPr/>
            </a:pPr>
            <a:r>
              <a:rPr lang="es-ES" sz="2200" dirty="0">
                <a:latin typeface="+mn-lt"/>
                <a:ea typeface="Calibri" charset="0"/>
              </a:rPr>
              <a:t>consideraciones para la </a:t>
            </a:r>
          </a:p>
          <a:p>
            <a:pPr algn="ctr">
              <a:defRPr/>
            </a:pPr>
            <a:r>
              <a:rPr lang="es-ES" sz="2200" b="1" u="sng" dirty="0">
                <a:latin typeface="+mn-lt"/>
                <a:ea typeface="Calibri" charset="0"/>
              </a:rPr>
              <a:t>ELABORACIÓN DEL MARCO TEÓRICO</a:t>
            </a:r>
          </a:p>
          <a:p>
            <a:pPr algn="ctr">
              <a:defRPr/>
            </a:pPr>
            <a:endParaRPr lang="es-ES" sz="2200" b="1" dirty="0">
              <a:latin typeface="+mn-lt"/>
              <a:ea typeface="Calibri" charset="0"/>
            </a:endParaRPr>
          </a:p>
          <a:p>
            <a:pPr algn="ctr">
              <a:defRPr/>
            </a:pPr>
            <a:r>
              <a:rPr lang="es-ES" sz="2200" b="1" dirty="0">
                <a:latin typeface="+mn-lt"/>
              </a:rPr>
              <a:t>Seleccionar adecuadamente a las fuentes bibliográficas utilizadas</a:t>
            </a:r>
          </a:p>
          <a:p>
            <a:pPr algn="just">
              <a:defRPr/>
            </a:pPr>
            <a:r>
              <a:rPr lang="es-ES" sz="2200" dirty="0">
                <a:latin typeface="+mn-lt"/>
              </a:rPr>
              <a:t>La información que viene de medios de comunicación, ya sea masivos o de divulgación científica puede ser de utilidad para orientar la búsqueda y llegar a las fuentes adecuadas, </a:t>
            </a:r>
            <a:r>
              <a:rPr lang="es-ES" sz="2200" b="1" u="sng" dirty="0">
                <a:latin typeface="+mn-lt"/>
              </a:rPr>
              <a:t>pero no se puede confundir</a:t>
            </a:r>
            <a:r>
              <a:rPr lang="es-ES" sz="2200" dirty="0">
                <a:latin typeface="+mn-lt"/>
              </a:rPr>
              <a:t> un reportaje de una revista de divulgación con un artículo escrito para publicaciones científicas. </a:t>
            </a:r>
          </a:p>
          <a:p>
            <a:pPr algn="just">
              <a:defRPr/>
            </a:pPr>
            <a:endParaRPr lang="es-ES" sz="2200" dirty="0">
              <a:latin typeface="+mn-lt"/>
            </a:endParaRPr>
          </a:p>
          <a:p>
            <a:pPr marL="342900" indent="-342900" algn="just">
              <a:buFontTx/>
              <a:buBlip>
                <a:blip r:embed="rId2"/>
              </a:buBlip>
              <a:defRPr/>
            </a:pPr>
            <a:r>
              <a:rPr lang="es-ES" sz="2200" dirty="0">
                <a:latin typeface="+mn-lt"/>
              </a:rPr>
              <a:t>Es muy importante que alumnos y docentes orientadores conozcan esa distinción!!</a:t>
            </a:r>
          </a:p>
          <a:p>
            <a:pPr marL="342900" indent="-342900" algn="just">
              <a:buFontTx/>
              <a:buBlip>
                <a:blip r:embed="rId2"/>
              </a:buBlip>
              <a:defRPr/>
            </a:pPr>
            <a:endParaRPr lang="es-ES" sz="2200" dirty="0">
              <a:latin typeface="+mn-lt"/>
            </a:endParaRPr>
          </a:p>
          <a:p>
            <a:pPr marL="342900" indent="-342900" algn="just">
              <a:buFontTx/>
              <a:buBlip>
                <a:blip r:embed="rId2"/>
              </a:buBlip>
              <a:defRPr/>
            </a:pPr>
            <a:r>
              <a:rPr lang="es-ES" sz="2200" dirty="0">
                <a:latin typeface="+mn-lt"/>
              </a:rPr>
              <a:t>Seleccionar con criterio la información obtenida en Internet</a:t>
            </a:r>
          </a:p>
        </p:txBody>
      </p:sp>
      <p:pic>
        <p:nvPicPr>
          <p:cNvPr id="3" name="Picture 3" descr="C:\Users\Usuario\Desktop\logo_A_SanLuis_grande_azul.png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073557"/>
              </a:clrFrom>
              <a:clrTo>
                <a:srgbClr val="073557">
                  <a:alpha val="0"/>
                </a:srgbClr>
              </a:clrTo>
            </a:clrChange>
            <a:duotone>
              <a:schemeClr val="accent3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80312" y="5935009"/>
            <a:ext cx="1912167" cy="831262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1239838" y="836613"/>
            <a:ext cx="7772400" cy="1470025"/>
          </a:xfrm>
        </p:spPr>
        <p:txBody>
          <a:bodyPr rtlCol="0">
            <a:normAutofit fontScale="90000"/>
          </a:bodyPr>
          <a:lstStyle/>
          <a:p>
            <a:pPr algn="r" eaLnBrk="1" fontAlgn="auto" hangingPunct="1">
              <a:spcAft>
                <a:spcPts val="0"/>
              </a:spcAft>
              <a:defRPr/>
            </a:pPr>
            <a:r>
              <a:rPr lang="es-AR" sz="3100" b="1" dirty="0" smtClean="0">
                <a:solidFill>
                  <a:schemeClr val="accent5">
                    <a:lumMod val="50000"/>
                  </a:schemeClr>
                </a:solidFill>
              </a:rPr>
              <a:t>Pasos de la investigación en Ciencias Sociales</a:t>
            </a:r>
            <a:r>
              <a:rPr lang="es-AR" dirty="0" smtClean="0"/>
              <a:t/>
            </a:r>
            <a:br>
              <a:rPr lang="es-AR" dirty="0" smtClean="0"/>
            </a:br>
            <a:r>
              <a:rPr lang="es-AR" dirty="0" smtClean="0"/>
              <a:t/>
            </a:r>
            <a:br>
              <a:rPr lang="es-AR" dirty="0" smtClean="0"/>
            </a:br>
            <a:endParaRPr lang="es-AR" sz="3100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696913" y="977900"/>
            <a:ext cx="7993062" cy="5616575"/>
          </a:xfrm>
        </p:spPr>
        <p:txBody>
          <a:bodyPr rtlCol="0">
            <a:normAutofit/>
          </a:bodyPr>
          <a:lstStyle/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endParaRPr lang="es-AR" dirty="0" smtClean="0">
              <a:solidFill>
                <a:schemeClr val="bg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342900" indent="-342900" algn="l" eaLnBrk="1" fontAlgn="auto" hangingPunct="1">
              <a:spcAft>
                <a:spcPts val="0"/>
              </a:spcAft>
              <a:buSzPct val="110000"/>
              <a:buFont typeface="Arial" pitchFamily="34" charset="0"/>
              <a:buBlip>
                <a:blip r:embed="rId2"/>
              </a:buBlip>
              <a:defRPr/>
            </a:pPr>
            <a:endParaRPr lang="es-AR" sz="2000" b="1" dirty="0" smtClean="0">
              <a:solidFill>
                <a:schemeClr val="accent6">
                  <a:lumMod val="50000"/>
                </a:schemeClr>
              </a:solidFill>
            </a:endParaRPr>
          </a:p>
          <a:p>
            <a:pPr marL="342900" indent="-342900" algn="l" eaLnBrk="1" fontAlgn="auto" hangingPunct="1">
              <a:spcAft>
                <a:spcPts val="0"/>
              </a:spcAft>
              <a:buSzPct val="110000"/>
              <a:buFont typeface="Arial" pitchFamily="34" charset="0"/>
              <a:buBlip>
                <a:blip r:embed="rId2"/>
              </a:buBlip>
              <a:defRPr/>
            </a:pPr>
            <a:r>
              <a:rPr lang="es-AR" sz="2500" b="1" dirty="0" smtClean="0">
                <a:solidFill>
                  <a:schemeClr val="accent6">
                    <a:lumMod val="50000"/>
                  </a:schemeClr>
                </a:solidFill>
              </a:rPr>
              <a:t>Formular </a:t>
            </a:r>
            <a:r>
              <a:rPr lang="es-AR" sz="2500" b="1" dirty="0">
                <a:solidFill>
                  <a:schemeClr val="accent6">
                    <a:lumMod val="50000"/>
                  </a:schemeClr>
                </a:solidFill>
              </a:rPr>
              <a:t>la hipótesis</a:t>
            </a:r>
          </a:p>
          <a:p>
            <a:pPr marL="1257300" lvl="2" indent="-342900" algn="l" eaLnBrk="1" fontAlgn="auto" hangingPunct="1">
              <a:spcAft>
                <a:spcPts val="0"/>
              </a:spcAft>
              <a:buSzPct val="110000"/>
              <a:buFont typeface="Arial" pitchFamily="34" charset="0"/>
              <a:buBlip>
                <a:blip r:embed="rId3"/>
              </a:buBlip>
              <a:defRPr/>
            </a:pPr>
            <a:r>
              <a:rPr lang="es-AR" sz="2200" b="1" dirty="0">
                <a:solidFill>
                  <a:schemeClr val="accent6">
                    <a:lumMod val="50000"/>
                  </a:schemeClr>
                </a:solidFill>
              </a:rPr>
              <a:t>La variable dependiente</a:t>
            </a:r>
          </a:p>
          <a:p>
            <a:pPr marL="1257300" lvl="2" indent="-342900" algn="l" eaLnBrk="1" fontAlgn="auto" hangingPunct="1">
              <a:spcAft>
                <a:spcPts val="0"/>
              </a:spcAft>
              <a:buSzPct val="110000"/>
              <a:buFont typeface="Arial" pitchFamily="34" charset="0"/>
              <a:buBlip>
                <a:blip r:embed="rId3"/>
              </a:buBlip>
              <a:defRPr/>
            </a:pPr>
            <a:r>
              <a:rPr lang="es-AR" sz="2200" b="1" dirty="0">
                <a:solidFill>
                  <a:schemeClr val="accent6">
                    <a:lumMod val="50000"/>
                  </a:schemeClr>
                </a:solidFill>
              </a:rPr>
              <a:t>La/s variable/s </a:t>
            </a:r>
            <a:r>
              <a:rPr lang="es-AR" sz="2200" b="1" dirty="0" smtClean="0">
                <a:solidFill>
                  <a:schemeClr val="accent6">
                    <a:lumMod val="50000"/>
                  </a:schemeClr>
                </a:solidFill>
              </a:rPr>
              <a:t>independiente/s</a:t>
            </a:r>
          </a:p>
          <a:p>
            <a:pPr lvl="2" algn="l" eaLnBrk="1" fontAlgn="auto" hangingPunct="1">
              <a:spcAft>
                <a:spcPts val="0"/>
              </a:spcAft>
              <a:buSzPct val="110000"/>
              <a:defRPr/>
            </a:pPr>
            <a:endParaRPr lang="es-ES" sz="2000" b="1" dirty="0" smtClean="0"/>
          </a:p>
          <a:p>
            <a:pPr lvl="2" algn="l" eaLnBrk="1" fontAlgn="auto" hangingPunct="1">
              <a:spcAft>
                <a:spcPts val="0"/>
              </a:spcAft>
              <a:buSzPct val="110000"/>
              <a:defRPr/>
            </a:pPr>
            <a:r>
              <a:rPr lang="es-ES" sz="2000" b="1" i="1" dirty="0" smtClean="0">
                <a:solidFill>
                  <a:schemeClr val="bg2">
                    <a:lumMod val="25000"/>
                  </a:schemeClr>
                </a:solidFill>
              </a:rPr>
              <a:t>El </a:t>
            </a:r>
            <a:r>
              <a:rPr lang="es-ES" sz="2000" b="1" i="1" dirty="0">
                <a:solidFill>
                  <a:schemeClr val="bg2">
                    <a:lumMod val="25000"/>
                  </a:schemeClr>
                </a:solidFill>
              </a:rPr>
              <a:t>uso de buscadores para acceder a datos de internet impacta negativamente en la calidad de la información obtenida. </a:t>
            </a:r>
            <a:endParaRPr lang="es-AR" sz="2000" i="1" dirty="0">
              <a:solidFill>
                <a:schemeClr val="bg2">
                  <a:lumMod val="25000"/>
                </a:schemeClr>
              </a:solidFill>
            </a:endParaRPr>
          </a:p>
          <a:p>
            <a:pPr lvl="2" algn="l" eaLnBrk="1" fontAlgn="auto" hangingPunct="1">
              <a:spcAft>
                <a:spcPts val="0"/>
              </a:spcAft>
              <a:buSzPct val="110000"/>
              <a:buFont typeface="Arial" pitchFamily="34" charset="0"/>
              <a:buNone/>
              <a:defRPr/>
            </a:pPr>
            <a:endParaRPr lang="es-AR" sz="2200" b="1" dirty="0">
              <a:solidFill>
                <a:schemeClr val="accent6">
                  <a:lumMod val="50000"/>
                </a:schemeClr>
              </a:solidFill>
            </a:endParaRPr>
          </a:p>
          <a:p>
            <a:pPr marL="342900" indent="-342900" algn="l" eaLnBrk="1" fontAlgn="auto" hangingPunct="1">
              <a:spcAft>
                <a:spcPts val="0"/>
              </a:spcAft>
              <a:buSzPct val="110000"/>
              <a:buFont typeface="Arial" pitchFamily="34" charset="0"/>
              <a:buBlip>
                <a:blip r:embed="rId2"/>
              </a:buBlip>
              <a:defRPr/>
            </a:pPr>
            <a:r>
              <a:rPr lang="es-AR" sz="2600" b="1" dirty="0" smtClean="0">
                <a:solidFill>
                  <a:schemeClr val="accent6">
                    <a:lumMod val="50000"/>
                  </a:schemeClr>
                </a:solidFill>
              </a:rPr>
              <a:t>Seleccionar el diseño apropiado de investigación</a:t>
            </a:r>
          </a:p>
          <a:p>
            <a:pPr marL="1257300" lvl="2" indent="-342900" algn="l" eaLnBrk="1" fontAlgn="auto" hangingPunct="1">
              <a:spcAft>
                <a:spcPts val="0"/>
              </a:spcAft>
              <a:buSzPct val="110000"/>
              <a:buFont typeface="Arial" pitchFamily="34" charset="0"/>
              <a:buBlip>
                <a:blip r:embed="rId3"/>
              </a:buBlip>
              <a:defRPr/>
            </a:pPr>
            <a:r>
              <a:rPr lang="es-AR" sz="2200" b="1" dirty="0" smtClean="0">
                <a:solidFill>
                  <a:schemeClr val="accent6">
                    <a:lumMod val="50000"/>
                  </a:schemeClr>
                </a:solidFill>
              </a:rPr>
              <a:t>Experimental</a:t>
            </a:r>
          </a:p>
          <a:p>
            <a:pPr marL="1257300" lvl="2" indent="-342900" algn="l" eaLnBrk="1" fontAlgn="auto" hangingPunct="1">
              <a:spcAft>
                <a:spcPts val="0"/>
              </a:spcAft>
              <a:buSzPct val="110000"/>
              <a:buFont typeface="Arial" pitchFamily="34" charset="0"/>
              <a:buBlip>
                <a:blip r:embed="rId3"/>
              </a:buBlip>
              <a:defRPr/>
            </a:pPr>
            <a:r>
              <a:rPr lang="es-AR" sz="2200" b="1" dirty="0" smtClean="0">
                <a:solidFill>
                  <a:schemeClr val="accent6">
                    <a:lumMod val="50000"/>
                  </a:schemeClr>
                </a:solidFill>
              </a:rPr>
              <a:t>No experimental</a:t>
            </a:r>
          </a:p>
          <a:p>
            <a:pPr algn="r"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endParaRPr lang="es-AR" sz="2800" dirty="0"/>
          </a:p>
        </p:txBody>
      </p:sp>
      <p:sp>
        <p:nvSpPr>
          <p:cNvPr id="5" name="1 Título"/>
          <p:cNvSpPr txBox="1">
            <a:spLocks/>
          </p:cNvSpPr>
          <p:nvPr/>
        </p:nvSpPr>
        <p:spPr>
          <a:xfrm>
            <a:off x="696913" y="476250"/>
            <a:ext cx="8856662" cy="1000125"/>
          </a:xfrm>
          <a:prstGeom prst="rect">
            <a:avLst/>
          </a:prstGeom>
        </p:spPr>
        <p:txBody>
          <a:bodyPr anchor="ctr"/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 fontAlgn="auto">
              <a:spcAft>
                <a:spcPts val="0"/>
              </a:spcAft>
              <a:defRPr/>
            </a:pPr>
            <a:r>
              <a:rPr lang="es-AR" sz="2800" dirty="0">
                <a:solidFill>
                  <a:schemeClr val="bg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ea typeface="+mn-ea"/>
                <a:cs typeface="+mn-cs"/>
              </a:rPr>
              <a:t>Proyectos de investigación escolar </a:t>
            </a:r>
            <a:r>
              <a:rPr lang="es-AR" sz="2800" dirty="0" smtClean="0">
                <a:solidFill>
                  <a:schemeClr val="bg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ea typeface="+mn-ea"/>
                <a:cs typeface="+mn-cs"/>
              </a:rPr>
              <a:t>para Feria de Ciencias</a:t>
            </a:r>
            <a:r>
              <a:rPr lang="es-AR" sz="2800" dirty="0">
                <a:solidFill>
                  <a:schemeClr val="bg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ea typeface="+mn-ea"/>
                <a:cs typeface="+mn-cs"/>
              </a:rPr>
              <a:t/>
            </a:r>
            <a:br>
              <a:rPr lang="es-AR" sz="2800" dirty="0">
                <a:solidFill>
                  <a:schemeClr val="bg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ea typeface="+mn-ea"/>
                <a:cs typeface="+mn-cs"/>
              </a:rPr>
            </a:br>
            <a:r>
              <a:rPr lang="es-AR" sz="2800" dirty="0">
                <a:solidFill>
                  <a:schemeClr val="bg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ea typeface="+mn-ea"/>
                <a:cs typeface="+mn-cs"/>
              </a:rPr>
              <a:t/>
            </a:r>
            <a:br>
              <a:rPr lang="es-AR" sz="2800" dirty="0">
                <a:solidFill>
                  <a:schemeClr val="bg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ea typeface="+mn-ea"/>
                <a:cs typeface="+mn-cs"/>
              </a:rPr>
            </a:br>
            <a:endParaRPr lang="es-AR" sz="2800" dirty="0">
              <a:solidFill>
                <a:schemeClr val="bg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lt"/>
              <a:ea typeface="+mn-ea"/>
              <a:cs typeface="+mn-cs"/>
            </a:endParaRPr>
          </a:p>
        </p:txBody>
      </p:sp>
      <p:pic>
        <p:nvPicPr>
          <p:cNvPr id="7" name="Picture 3" descr="C:\Users\Usuario\Desktop\logo_A_SanLuis_grande_azul.png"/>
          <p:cNvPicPr>
            <a:picLocks noChangeAspect="1" noChangeArrowheads="1"/>
          </p:cNvPicPr>
          <p:nvPr/>
        </p:nvPicPr>
        <p:blipFill>
          <a:blip r:embed="rId4" cstate="print">
            <a:clrChange>
              <a:clrFrom>
                <a:srgbClr val="073557"/>
              </a:clrFrom>
              <a:clrTo>
                <a:srgbClr val="073557">
                  <a:alpha val="0"/>
                </a:srgbClr>
              </a:clrTo>
            </a:clrChange>
            <a:duotone>
              <a:schemeClr val="accent3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80312" y="5935009"/>
            <a:ext cx="1912167" cy="831262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1239838" y="836613"/>
            <a:ext cx="7772400" cy="1470025"/>
          </a:xfrm>
        </p:spPr>
        <p:txBody>
          <a:bodyPr rtlCol="0">
            <a:normAutofit fontScale="90000"/>
          </a:bodyPr>
          <a:lstStyle/>
          <a:p>
            <a:pPr algn="r" eaLnBrk="1" fontAlgn="auto" hangingPunct="1">
              <a:spcAft>
                <a:spcPts val="0"/>
              </a:spcAft>
              <a:defRPr/>
            </a:pPr>
            <a:r>
              <a:rPr lang="es-AR" sz="3100" b="1" dirty="0" smtClean="0">
                <a:solidFill>
                  <a:schemeClr val="accent5">
                    <a:lumMod val="50000"/>
                  </a:schemeClr>
                </a:solidFill>
              </a:rPr>
              <a:t>Pasos de la investigación en Ciencias Sociales</a:t>
            </a:r>
            <a:r>
              <a:rPr lang="es-AR" dirty="0" smtClean="0"/>
              <a:t/>
            </a:r>
            <a:br>
              <a:rPr lang="es-AR" dirty="0" smtClean="0"/>
            </a:br>
            <a:r>
              <a:rPr lang="es-AR" dirty="0" smtClean="0"/>
              <a:t/>
            </a:r>
            <a:br>
              <a:rPr lang="es-AR" dirty="0" smtClean="0"/>
            </a:br>
            <a:endParaRPr lang="es-AR" sz="3100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696913" y="977900"/>
            <a:ext cx="7993062" cy="5616575"/>
          </a:xfrm>
        </p:spPr>
        <p:txBody>
          <a:bodyPr rtlCol="0">
            <a:normAutofit/>
          </a:bodyPr>
          <a:lstStyle/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endParaRPr lang="es-AR" dirty="0" smtClean="0">
              <a:solidFill>
                <a:schemeClr val="bg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342900" indent="-342900" algn="l" eaLnBrk="1" fontAlgn="auto" hangingPunct="1">
              <a:spcAft>
                <a:spcPts val="0"/>
              </a:spcAft>
              <a:buSzPct val="110000"/>
              <a:buFont typeface="Arial" pitchFamily="34" charset="0"/>
              <a:buBlip>
                <a:blip r:embed="rId2"/>
              </a:buBlip>
              <a:defRPr/>
            </a:pPr>
            <a:endParaRPr lang="es-AR" sz="2000" b="1" dirty="0" smtClean="0">
              <a:solidFill>
                <a:schemeClr val="accent6">
                  <a:lumMod val="50000"/>
                </a:schemeClr>
              </a:solidFill>
            </a:endParaRPr>
          </a:p>
          <a:p>
            <a:pPr marL="342900" indent="-342900" algn="l" eaLnBrk="1" fontAlgn="auto" hangingPunct="1">
              <a:spcAft>
                <a:spcPts val="0"/>
              </a:spcAft>
              <a:buSzPct val="110000"/>
              <a:buFont typeface="Arial" pitchFamily="34" charset="0"/>
              <a:buBlip>
                <a:blip r:embed="rId2"/>
              </a:buBlip>
              <a:defRPr/>
            </a:pPr>
            <a:r>
              <a:rPr lang="es-AR" sz="2500" b="1" dirty="0" smtClean="0">
                <a:solidFill>
                  <a:schemeClr val="accent6">
                    <a:lumMod val="50000"/>
                  </a:schemeClr>
                </a:solidFill>
              </a:rPr>
              <a:t>Seleccionar </a:t>
            </a:r>
            <a:r>
              <a:rPr lang="es-AR" sz="2500" b="1" dirty="0">
                <a:solidFill>
                  <a:schemeClr val="accent6">
                    <a:lumMod val="50000"/>
                  </a:schemeClr>
                </a:solidFill>
              </a:rPr>
              <a:t>los sujetos a </a:t>
            </a:r>
            <a:r>
              <a:rPr lang="es-AR" sz="2500" b="1" dirty="0" smtClean="0">
                <a:solidFill>
                  <a:schemeClr val="accent6">
                    <a:lumMod val="50000"/>
                  </a:schemeClr>
                </a:solidFill>
              </a:rPr>
              <a:t>estudiar</a:t>
            </a:r>
          </a:p>
          <a:p>
            <a:pPr marL="1257300" lvl="2" indent="-342900" algn="l" eaLnBrk="1" fontAlgn="auto" hangingPunct="1">
              <a:spcAft>
                <a:spcPts val="0"/>
              </a:spcAft>
              <a:buSzPct val="110000"/>
              <a:buFont typeface="Arial" pitchFamily="34" charset="0"/>
              <a:buBlip>
                <a:blip r:embed="rId3"/>
              </a:buBlip>
              <a:defRPr/>
            </a:pPr>
            <a:r>
              <a:rPr lang="es-AR" sz="2200" b="1" dirty="0">
                <a:solidFill>
                  <a:schemeClr val="accent6">
                    <a:lumMod val="50000"/>
                  </a:schemeClr>
                </a:solidFill>
              </a:rPr>
              <a:t>Determinar </a:t>
            </a:r>
            <a:r>
              <a:rPr lang="es-AR" sz="2200" b="1" dirty="0" smtClean="0">
                <a:solidFill>
                  <a:schemeClr val="accent6">
                    <a:lumMod val="50000"/>
                  </a:schemeClr>
                </a:solidFill>
              </a:rPr>
              <a:t>la población</a:t>
            </a:r>
            <a:endParaRPr lang="es-AR" sz="2200" b="1" dirty="0">
              <a:solidFill>
                <a:schemeClr val="accent6">
                  <a:lumMod val="50000"/>
                </a:schemeClr>
              </a:solidFill>
            </a:endParaRPr>
          </a:p>
          <a:p>
            <a:pPr marL="1257300" lvl="2" indent="-342900" algn="l" eaLnBrk="1" fontAlgn="auto" hangingPunct="1">
              <a:spcAft>
                <a:spcPts val="0"/>
              </a:spcAft>
              <a:buSzPct val="110000"/>
              <a:buFont typeface="Arial" pitchFamily="34" charset="0"/>
              <a:buBlip>
                <a:blip r:embed="rId3"/>
              </a:buBlip>
              <a:defRPr/>
            </a:pPr>
            <a:r>
              <a:rPr lang="es-AR" sz="2200" b="1" dirty="0" smtClean="0">
                <a:solidFill>
                  <a:schemeClr val="accent6">
                    <a:lumMod val="50000"/>
                  </a:schemeClr>
                </a:solidFill>
              </a:rPr>
              <a:t>Definir </a:t>
            </a:r>
            <a:r>
              <a:rPr lang="es-AR" sz="2200" b="1" dirty="0">
                <a:solidFill>
                  <a:schemeClr val="accent6">
                    <a:lumMod val="50000"/>
                  </a:schemeClr>
                </a:solidFill>
              </a:rPr>
              <a:t>la muestra</a:t>
            </a:r>
          </a:p>
          <a:p>
            <a:pPr algn="l" eaLnBrk="1" fontAlgn="auto" hangingPunct="1">
              <a:spcAft>
                <a:spcPts val="0"/>
              </a:spcAft>
              <a:buSzPct val="110000"/>
              <a:buFont typeface="Arial" pitchFamily="34" charset="0"/>
              <a:buNone/>
              <a:defRPr/>
            </a:pPr>
            <a:endParaRPr lang="es-AR" sz="2500" b="1" dirty="0">
              <a:solidFill>
                <a:schemeClr val="accent6">
                  <a:lumMod val="50000"/>
                </a:schemeClr>
              </a:solidFill>
            </a:endParaRPr>
          </a:p>
          <a:p>
            <a:pPr marL="342900" indent="-342900" algn="l" eaLnBrk="1" fontAlgn="auto" hangingPunct="1">
              <a:spcAft>
                <a:spcPts val="0"/>
              </a:spcAft>
              <a:buSzPct val="110000"/>
              <a:buFont typeface="Arial" pitchFamily="34" charset="0"/>
              <a:buBlip>
                <a:blip r:embed="rId2"/>
              </a:buBlip>
              <a:defRPr/>
            </a:pPr>
            <a:r>
              <a:rPr lang="es-AR" sz="2500" b="1" dirty="0">
                <a:solidFill>
                  <a:schemeClr val="accent6">
                    <a:lumMod val="50000"/>
                  </a:schemeClr>
                </a:solidFill>
              </a:rPr>
              <a:t>Definir </a:t>
            </a:r>
            <a:r>
              <a:rPr lang="es-AR" sz="2500" b="1" dirty="0" smtClean="0">
                <a:solidFill>
                  <a:schemeClr val="accent6">
                    <a:lumMod val="50000"/>
                  </a:schemeClr>
                </a:solidFill>
              </a:rPr>
              <a:t>y/o </a:t>
            </a:r>
            <a:r>
              <a:rPr lang="es-AR" sz="2500" b="1" dirty="0">
                <a:solidFill>
                  <a:schemeClr val="accent6">
                    <a:lumMod val="50000"/>
                  </a:schemeClr>
                </a:solidFill>
              </a:rPr>
              <a:t>elaborar el instrumento de medición</a:t>
            </a:r>
          </a:p>
          <a:p>
            <a:pPr marL="1257300" lvl="2" indent="-342900" algn="l" eaLnBrk="1" fontAlgn="auto" hangingPunct="1">
              <a:spcAft>
                <a:spcPts val="0"/>
              </a:spcAft>
              <a:buSzPct val="110000"/>
              <a:buFont typeface="Arial" pitchFamily="34" charset="0"/>
              <a:buBlip>
                <a:blip r:embed="rId3"/>
              </a:buBlip>
              <a:defRPr/>
            </a:pPr>
            <a:r>
              <a:rPr lang="es-AR" sz="2200" b="1" dirty="0" smtClean="0">
                <a:solidFill>
                  <a:schemeClr val="accent6">
                    <a:lumMod val="50000"/>
                  </a:schemeClr>
                </a:solidFill>
              </a:rPr>
              <a:t>La </a:t>
            </a:r>
            <a:r>
              <a:rPr lang="es-AR" sz="2200" b="1" dirty="0">
                <a:solidFill>
                  <a:schemeClr val="accent6">
                    <a:lumMod val="50000"/>
                  </a:schemeClr>
                </a:solidFill>
              </a:rPr>
              <a:t>observación</a:t>
            </a:r>
          </a:p>
          <a:p>
            <a:pPr marL="1257300" lvl="2" indent="-342900" algn="l" eaLnBrk="1" fontAlgn="auto" hangingPunct="1">
              <a:spcAft>
                <a:spcPts val="0"/>
              </a:spcAft>
              <a:buSzPct val="110000"/>
              <a:buFont typeface="Arial" pitchFamily="34" charset="0"/>
              <a:buBlip>
                <a:blip r:embed="rId3"/>
              </a:buBlip>
              <a:defRPr/>
            </a:pPr>
            <a:r>
              <a:rPr lang="es-AR" sz="2200" b="1" dirty="0">
                <a:solidFill>
                  <a:schemeClr val="accent6">
                    <a:lumMod val="50000"/>
                  </a:schemeClr>
                </a:solidFill>
              </a:rPr>
              <a:t>La </a:t>
            </a:r>
            <a:r>
              <a:rPr lang="es-AR" sz="2200" b="1" dirty="0" smtClean="0">
                <a:solidFill>
                  <a:schemeClr val="accent6">
                    <a:lumMod val="50000"/>
                  </a:schemeClr>
                </a:solidFill>
              </a:rPr>
              <a:t>entrevista</a:t>
            </a:r>
            <a:endParaRPr lang="es-AR" sz="2200" b="1" dirty="0">
              <a:solidFill>
                <a:schemeClr val="accent6">
                  <a:lumMod val="50000"/>
                </a:schemeClr>
              </a:solidFill>
            </a:endParaRPr>
          </a:p>
          <a:p>
            <a:pPr marL="1257300" lvl="2" indent="-342900" algn="l" eaLnBrk="1" fontAlgn="auto" hangingPunct="1">
              <a:spcAft>
                <a:spcPts val="0"/>
              </a:spcAft>
              <a:buSzPct val="110000"/>
              <a:buFont typeface="Arial" pitchFamily="34" charset="0"/>
              <a:buBlip>
                <a:blip r:embed="rId3"/>
              </a:buBlip>
              <a:defRPr/>
            </a:pPr>
            <a:r>
              <a:rPr lang="es-AR" sz="2200" b="1" dirty="0">
                <a:solidFill>
                  <a:schemeClr val="accent6">
                    <a:lumMod val="50000"/>
                  </a:schemeClr>
                </a:solidFill>
              </a:rPr>
              <a:t>La </a:t>
            </a:r>
            <a:r>
              <a:rPr lang="es-AR" sz="2200" b="1" dirty="0" smtClean="0">
                <a:solidFill>
                  <a:schemeClr val="accent6">
                    <a:lumMod val="50000"/>
                  </a:schemeClr>
                </a:solidFill>
              </a:rPr>
              <a:t>encuesta</a:t>
            </a:r>
          </a:p>
          <a:p>
            <a:pPr marL="1257300" lvl="2" indent="-342900" algn="l" eaLnBrk="1" fontAlgn="auto" hangingPunct="1">
              <a:spcAft>
                <a:spcPts val="0"/>
              </a:spcAft>
              <a:buSzPct val="110000"/>
              <a:buFont typeface="Arial" charset="0"/>
              <a:buBlip>
                <a:blip r:embed="rId3"/>
              </a:buBlip>
              <a:defRPr/>
            </a:pPr>
            <a:r>
              <a:rPr lang="es-AR" sz="2200" b="1" dirty="0">
                <a:solidFill>
                  <a:schemeClr val="accent6">
                    <a:lumMod val="50000"/>
                  </a:schemeClr>
                </a:solidFill>
              </a:rPr>
              <a:t>La documentación</a:t>
            </a:r>
          </a:p>
          <a:p>
            <a:pPr lvl="2" algn="l" eaLnBrk="1" fontAlgn="auto" hangingPunct="1">
              <a:spcAft>
                <a:spcPts val="0"/>
              </a:spcAft>
              <a:buSzPct val="110000"/>
              <a:defRPr/>
            </a:pPr>
            <a:endParaRPr lang="es-AR" sz="2200" b="1" dirty="0">
              <a:solidFill>
                <a:schemeClr val="accent6">
                  <a:lumMod val="50000"/>
                </a:schemeClr>
              </a:solidFill>
            </a:endParaRPr>
          </a:p>
        </p:txBody>
      </p:sp>
      <p:sp>
        <p:nvSpPr>
          <p:cNvPr id="5" name="1 Título"/>
          <p:cNvSpPr txBox="1">
            <a:spLocks/>
          </p:cNvSpPr>
          <p:nvPr/>
        </p:nvSpPr>
        <p:spPr>
          <a:xfrm>
            <a:off x="696913" y="476250"/>
            <a:ext cx="8856662" cy="1000125"/>
          </a:xfrm>
          <a:prstGeom prst="rect">
            <a:avLst/>
          </a:prstGeom>
        </p:spPr>
        <p:txBody>
          <a:bodyPr anchor="ctr"/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 fontAlgn="auto">
              <a:spcAft>
                <a:spcPts val="0"/>
              </a:spcAft>
              <a:defRPr/>
            </a:pPr>
            <a:r>
              <a:rPr lang="es-AR" sz="2800" dirty="0">
                <a:solidFill>
                  <a:schemeClr val="bg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ea typeface="+mn-ea"/>
                <a:cs typeface="+mn-cs"/>
              </a:rPr>
              <a:t>Proyectos de investigación escolar </a:t>
            </a:r>
            <a:r>
              <a:rPr lang="es-AR" sz="2800" dirty="0" smtClean="0">
                <a:solidFill>
                  <a:schemeClr val="bg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ea typeface="+mn-ea"/>
                <a:cs typeface="+mn-cs"/>
              </a:rPr>
              <a:t>para Feria de Ciencias</a:t>
            </a:r>
            <a:r>
              <a:rPr lang="es-AR" sz="2800" dirty="0">
                <a:solidFill>
                  <a:schemeClr val="bg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ea typeface="+mn-ea"/>
                <a:cs typeface="+mn-cs"/>
              </a:rPr>
              <a:t/>
            </a:r>
            <a:br>
              <a:rPr lang="es-AR" sz="2800" dirty="0">
                <a:solidFill>
                  <a:schemeClr val="bg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ea typeface="+mn-ea"/>
                <a:cs typeface="+mn-cs"/>
              </a:rPr>
            </a:br>
            <a:r>
              <a:rPr lang="es-AR" sz="2800" dirty="0">
                <a:solidFill>
                  <a:schemeClr val="bg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ea typeface="+mn-ea"/>
                <a:cs typeface="+mn-cs"/>
              </a:rPr>
              <a:t/>
            </a:r>
            <a:br>
              <a:rPr lang="es-AR" sz="2800" dirty="0">
                <a:solidFill>
                  <a:schemeClr val="bg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ea typeface="+mn-ea"/>
                <a:cs typeface="+mn-cs"/>
              </a:rPr>
            </a:br>
            <a:endParaRPr lang="es-AR" sz="2800" dirty="0">
              <a:solidFill>
                <a:schemeClr val="bg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lt"/>
              <a:ea typeface="+mn-ea"/>
              <a:cs typeface="+mn-cs"/>
            </a:endParaRPr>
          </a:p>
        </p:txBody>
      </p:sp>
      <p:pic>
        <p:nvPicPr>
          <p:cNvPr id="7" name="Picture 3" descr="C:\Users\Usuario\Desktop\logo_A_SanLuis_grande_azul.png"/>
          <p:cNvPicPr>
            <a:picLocks noChangeAspect="1" noChangeArrowheads="1"/>
          </p:cNvPicPr>
          <p:nvPr/>
        </p:nvPicPr>
        <p:blipFill>
          <a:blip r:embed="rId4" cstate="print">
            <a:clrChange>
              <a:clrFrom>
                <a:srgbClr val="073557"/>
              </a:clrFrom>
              <a:clrTo>
                <a:srgbClr val="073557">
                  <a:alpha val="0"/>
                </a:srgbClr>
              </a:clrTo>
            </a:clrChange>
            <a:duotone>
              <a:schemeClr val="accent3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80312" y="5935009"/>
            <a:ext cx="1912167" cy="831262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4 Rectángulo"/>
          <p:cNvSpPr/>
          <p:nvPr/>
        </p:nvSpPr>
        <p:spPr>
          <a:xfrm>
            <a:off x="395288" y="44450"/>
            <a:ext cx="8569325" cy="6186488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 eaLnBrk="0" hangingPunct="0">
              <a:defRPr/>
            </a:pPr>
            <a:r>
              <a:rPr lang="es-ES" sz="2200" dirty="0">
                <a:latin typeface="+mn-lt"/>
                <a:ea typeface="Calibri" charset="0"/>
              </a:rPr>
              <a:t>consideraciones para el</a:t>
            </a:r>
          </a:p>
          <a:p>
            <a:pPr algn="ctr" eaLnBrk="0" hangingPunct="0">
              <a:defRPr/>
            </a:pPr>
            <a:r>
              <a:rPr lang="es-ES" sz="2200" b="1" u="sng" dirty="0">
                <a:latin typeface="Calibri" charset="0"/>
                <a:ea typeface="Calibri" charset="0"/>
              </a:rPr>
              <a:t>DISEÑO DE EXPERIENCIAS EN CIENCIAS NATURALES</a:t>
            </a:r>
          </a:p>
          <a:p>
            <a:pPr algn="ctr" eaLnBrk="0" hangingPunct="0">
              <a:defRPr/>
            </a:pPr>
            <a:endParaRPr lang="es-ES" sz="1000" b="1" u="sng" dirty="0">
              <a:latin typeface="Calibri" charset="0"/>
              <a:ea typeface="Calibri" charset="0"/>
            </a:endParaRPr>
          </a:p>
          <a:p>
            <a:pPr marL="342900" indent="-342900" algn="just" eaLnBrk="0" hangingPunct="0">
              <a:lnSpc>
                <a:spcPct val="150000"/>
              </a:lnSpc>
              <a:buFontTx/>
              <a:buBlip>
                <a:blip r:embed="rId2"/>
              </a:buBlip>
              <a:defRPr/>
            </a:pPr>
            <a:r>
              <a:rPr lang="es-ES" sz="2200" dirty="0">
                <a:latin typeface="Calibri" charset="0"/>
                <a:ea typeface="Calibri" charset="0"/>
              </a:rPr>
              <a:t>Selección de Técnicas adecuadas según se propongan Tareas experimentales de laboratorio  o de campo</a:t>
            </a:r>
          </a:p>
          <a:p>
            <a:pPr marL="342900" indent="-342900" algn="just" eaLnBrk="0" hangingPunct="0">
              <a:lnSpc>
                <a:spcPct val="150000"/>
              </a:lnSpc>
              <a:buFontTx/>
              <a:buBlip>
                <a:blip r:embed="rId2"/>
              </a:buBlip>
              <a:defRPr/>
            </a:pPr>
            <a:r>
              <a:rPr lang="es-ES" sz="2200" dirty="0">
                <a:latin typeface="Calibri" charset="0"/>
                <a:ea typeface="Calibri" charset="0"/>
              </a:rPr>
              <a:t> Determinar con cuidado las variables de estudio</a:t>
            </a:r>
          </a:p>
          <a:p>
            <a:pPr marL="342900" indent="-342900" algn="just" eaLnBrk="0" hangingPunct="0">
              <a:lnSpc>
                <a:spcPct val="150000"/>
              </a:lnSpc>
              <a:buFontTx/>
              <a:buBlip>
                <a:blip r:embed="rId2"/>
              </a:buBlip>
              <a:defRPr/>
            </a:pPr>
            <a:r>
              <a:rPr lang="es-ES" sz="2200" dirty="0">
                <a:latin typeface="Calibri" charset="0"/>
                <a:ea typeface="Calibri" charset="0"/>
              </a:rPr>
              <a:t>Determinar  parámetros a medir(sencillo si el problema  y la Hipótesis están bien formulados!!)</a:t>
            </a:r>
          </a:p>
          <a:p>
            <a:pPr algn="ctr" eaLnBrk="0" hangingPunct="0">
              <a:lnSpc>
                <a:spcPct val="150000"/>
              </a:lnSpc>
              <a:defRPr/>
            </a:pPr>
            <a:endParaRPr lang="es-ES" sz="2200" dirty="0">
              <a:latin typeface="Calibri" charset="0"/>
              <a:ea typeface="Calibri" charset="0"/>
            </a:endParaRPr>
          </a:p>
          <a:p>
            <a:pPr marL="342900" indent="-342900" algn="just" eaLnBrk="0" hangingPunct="0">
              <a:lnSpc>
                <a:spcPct val="150000"/>
              </a:lnSpc>
              <a:buFontTx/>
              <a:buBlip>
                <a:blip r:embed="rId2"/>
              </a:buBlip>
              <a:defRPr/>
            </a:pPr>
            <a:r>
              <a:rPr lang="es-ES" sz="2200" dirty="0">
                <a:latin typeface="Calibri" charset="0"/>
                <a:ea typeface="Calibri" charset="0"/>
              </a:rPr>
              <a:t>Tamaño de la muestra y repeticiones (de importancia para el análisis estadístico).</a:t>
            </a:r>
          </a:p>
          <a:p>
            <a:pPr marL="342900" indent="-342900" algn="just" eaLnBrk="0" hangingPunct="0">
              <a:lnSpc>
                <a:spcPct val="150000"/>
              </a:lnSpc>
              <a:buFontTx/>
              <a:buBlip>
                <a:blip r:embed="rId2"/>
              </a:buBlip>
              <a:defRPr/>
            </a:pPr>
            <a:r>
              <a:rPr lang="es-ES" sz="2200" dirty="0">
                <a:latin typeface="Calibri" charset="0"/>
                <a:ea typeface="Calibri" charset="0"/>
              </a:rPr>
              <a:t> Posibilidad de repetir la experiencia (recordar la disponibilidad de recursos</a:t>
            </a:r>
          </a:p>
        </p:txBody>
      </p:sp>
      <p:pic>
        <p:nvPicPr>
          <p:cNvPr id="3" name="Picture 3" descr="C:\Users\Usuario\Desktop\logo_A_SanLuis_grande_azul.png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073557"/>
              </a:clrFrom>
              <a:clrTo>
                <a:srgbClr val="073557">
                  <a:alpha val="0"/>
                </a:srgbClr>
              </a:clrTo>
            </a:clrChange>
            <a:duotone>
              <a:schemeClr val="accent3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80312" y="5935009"/>
            <a:ext cx="1912167" cy="831262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1239838" y="836613"/>
            <a:ext cx="7772400" cy="1470025"/>
          </a:xfrm>
        </p:spPr>
        <p:txBody>
          <a:bodyPr rtlCol="0">
            <a:normAutofit fontScale="90000"/>
          </a:bodyPr>
          <a:lstStyle/>
          <a:p>
            <a:pPr algn="r" eaLnBrk="1" fontAlgn="auto" hangingPunct="1">
              <a:spcAft>
                <a:spcPts val="0"/>
              </a:spcAft>
              <a:defRPr/>
            </a:pPr>
            <a:r>
              <a:rPr lang="es-AR" sz="3100" b="1" dirty="0" smtClean="0">
                <a:solidFill>
                  <a:schemeClr val="accent5">
                    <a:lumMod val="50000"/>
                  </a:schemeClr>
                </a:solidFill>
              </a:rPr>
              <a:t>Pasos de la investigación en Ciencias Sociales</a:t>
            </a:r>
            <a:r>
              <a:rPr lang="es-AR" dirty="0" smtClean="0"/>
              <a:t/>
            </a:r>
            <a:br>
              <a:rPr lang="es-AR" dirty="0" smtClean="0"/>
            </a:br>
            <a:r>
              <a:rPr lang="es-AR" dirty="0" smtClean="0"/>
              <a:t/>
            </a:r>
            <a:br>
              <a:rPr lang="es-AR" dirty="0" smtClean="0"/>
            </a:br>
            <a:endParaRPr lang="es-AR" sz="3100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696913" y="977900"/>
            <a:ext cx="7993062" cy="5616575"/>
          </a:xfrm>
        </p:spPr>
        <p:txBody>
          <a:bodyPr rtlCol="0">
            <a:normAutofit/>
          </a:bodyPr>
          <a:lstStyle/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endParaRPr lang="es-AR" dirty="0" smtClean="0">
              <a:solidFill>
                <a:schemeClr val="bg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342900" indent="-342900" algn="l" eaLnBrk="1" fontAlgn="auto" hangingPunct="1">
              <a:spcAft>
                <a:spcPts val="0"/>
              </a:spcAft>
              <a:buSzPct val="110000"/>
              <a:buFont typeface="Arial" pitchFamily="34" charset="0"/>
              <a:buBlip>
                <a:blip r:embed="rId2"/>
              </a:buBlip>
              <a:defRPr/>
            </a:pPr>
            <a:endParaRPr lang="es-AR" sz="2000" b="1" dirty="0" smtClean="0">
              <a:solidFill>
                <a:schemeClr val="accent6">
                  <a:lumMod val="50000"/>
                </a:schemeClr>
              </a:solidFill>
            </a:endParaRPr>
          </a:p>
          <a:p>
            <a:pPr marL="342900" indent="-342900" algn="l" eaLnBrk="1" fontAlgn="auto" hangingPunct="1">
              <a:spcAft>
                <a:spcPts val="0"/>
              </a:spcAft>
              <a:buSzPct val="110000"/>
              <a:buFont typeface="Arial" pitchFamily="34" charset="0"/>
              <a:buBlip>
                <a:blip r:embed="rId2"/>
              </a:buBlip>
              <a:defRPr/>
            </a:pPr>
            <a:r>
              <a:rPr lang="es-AR" sz="2500" b="1" dirty="0" smtClean="0">
                <a:solidFill>
                  <a:schemeClr val="accent6">
                    <a:lumMod val="50000"/>
                  </a:schemeClr>
                </a:solidFill>
              </a:rPr>
              <a:t>Recolectar </a:t>
            </a:r>
            <a:r>
              <a:rPr lang="es-AR" sz="2500" b="1" dirty="0">
                <a:solidFill>
                  <a:schemeClr val="accent6">
                    <a:lumMod val="50000"/>
                  </a:schemeClr>
                </a:solidFill>
              </a:rPr>
              <a:t>los </a:t>
            </a:r>
            <a:r>
              <a:rPr lang="es-AR" sz="2500" b="1" dirty="0" smtClean="0">
                <a:solidFill>
                  <a:schemeClr val="accent6">
                    <a:lumMod val="50000"/>
                  </a:schemeClr>
                </a:solidFill>
              </a:rPr>
              <a:t>datos</a:t>
            </a:r>
          </a:p>
          <a:p>
            <a:pPr algn="l" eaLnBrk="1" fontAlgn="auto" hangingPunct="1">
              <a:spcAft>
                <a:spcPts val="0"/>
              </a:spcAft>
              <a:buSzPct val="110000"/>
              <a:buFont typeface="Arial" pitchFamily="34" charset="0"/>
              <a:buNone/>
              <a:defRPr/>
            </a:pPr>
            <a:endParaRPr lang="es-AR" sz="2500" b="1" dirty="0">
              <a:solidFill>
                <a:schemeClr val="accent6">
                  <a:lumMod val="50000"/>
                </a:schemeClr>
              </a:solidFill>
            </a:endParaRPr>
          </a:p>
          <a:p>
            <a:pPr marL="342900" indent="-342900" algn="l" eaLnBrk="1" fontAlgn="auto" hangingPunct="1">
              <a:spcAft>
                <a:spcPts val="0"/>
              </a:spcAft>
              <a:buSzPct val="110000"/>
              <a:buFont typeface="Arial" pitchFamily="34" charset="0"/>
              <a:buBlip>
                <a:blip r:embed="rId2"/>
              </a:buBlip>
              <a:defRPr/>
            </a:pPr>
            <a:r>
              <a:rPr lang="es-AR" sz="2500" b="1" dirty="0">
                <a:solidFill>
                  <a:schemeClr val="accent6">
                    <a:lumMod val="50000"/>
                  </a:schemeClr>
                </a:solidFill>
              </a:rPr>
              <a:t>Analizar los </a:t>
            </a:r>
            <a:r>
              <a:rPr lang="es-AR" sz="2500" b="1" dirty="0" smtClean="0">
                <a:solidFill>
                  <a:schemeClr val="accent6">
                    <a:lumMod val="50000"/>
                  </a:schemeClr>
                </a:solidFill>
              </a:rPr>
              <a:t>resultados</a:t>
            </a:r>
          </a:p>
          <a:p>
            <a:pPr algn="l" eaLnBrk="1" fontAlgn="auto" hangingPunct="1">
              <a:spcAft>
                <a:spcPts val="0"/>
              </a:spcAft>
              <a:buSzPct val="110000"/>
              <a:buFont typeface="Arial" pitchFamily="34" charset="0"/>
              <a:buNone/>
              <a:defRPr/>
            </a:pPr>
            <a:endParaRPr lang="es-AR" sz="2000" b="1" dirty="0" smtClean="0">
              <a:solidFill>
                <a:schemeClr val="accent6">
                  <a:lumMod val="50000"/>
                </a:schemeClr>
              </a:solidFill>
            </a:endParaRPr>
          </a:p>
          <a:p>
            <a:pPr marL="1714500" lvl="3" indent="-342900" algn="l" eaLnBrk="1" fontAlgn="auto" hangingPunct="1">
              <a:spcAft>
                <a:spcPts val="0"/>
              </a:spcAft>
              <a:buSzPct val="110000"/>
              <a:buFont typeface="Arial" pitchFamily="34" charset="0"/>
              <a:buBlip>
                <a:blip r:embed="rId3"/>
              </a:buBlip>
              <a:defRPr/>
            </a:pPr>
            <a:r>
              <a:rPr lang="es-AR" sz="2200" b="1" dirty="0">
                <a:solidFill>
                  <a:schemeClr val="accent6">
                    <a:lumMod val="50000"/>
                  </a:schemeClr>
                </a:solidFill>
              </a:rPr>
              <a:t>T</a:t>
            </a:r>
            <a:r>
              <a:rPr lang="es-AR" sz="2200" b="1" dirty="0" smtClean="0">
                <a:solidFill>
                  <a:schemeClr val="accent6">
                    <a:lumMod val="50000"/>
                  </a:schemeClr>
                </a:solidFill>
              </a:rPr>
              <a:t>ransformar la información para comunicarla eficazmente</a:t>
            </a:r>
          </a:p>
          <a:p>
            <a:pPr marL="1714500" lvl="3" indent="-342900" algn="l" eaLnBrk="1" fontAlgn="auto" hangingPunct="1">
              <a:spcAft>
                <a:spcPts val="0"/>
              </a:spcAft>
              <a:buSzPct val="110000"/>
              <a:buFont typeface="Arial" pitchFamily="34" charset="0"/>
              <a:buBlip>
                <a:blip r:embed="rId3"/>
              </a:buBlip>
              <a:defRPr/>
            </a:pPr>
            <a:r>
              <a:rPr lang="es-AR" sz="2200" b="1" dirty="0" smtClean="0">
                <a:solidFill>
                  <a:schemeClr val="accent6">
                    <a:lumMod val="50000"/>
                  </a:schemeClr>
                </a:solidFill>
              </a:rPr>
              <a:t>Interpretar la información</a:t>
            </a:r>
          </a:p>
          <a:p>
            <a:pPr lvl="3" algn="l" eaLnBrk="1" fontAlgn="auto" hangingPunct="1">
              <a:spcAft>
                <a:spcPts val="0"/>
              </a:spcAft>
              <a:buSzPct val="110000"/>
              <a:defRPr/>
            </a:pPr>
            <a:endParaRPr lang="es-AR" sz="2200" b="1" dirty="0" smtClean="0">
              <a:solidFill>
                <a:schemeClr val="accent6">
                  <a:lumMod val="50000"/>
                </a:schemeClr>
              </a:solidFill>
            </a:endParaRPr>
          </a:p>
          <a:p>
            <a:pPr algn="l" eaLnBrk="1" fontAlgn="auto" hangingPunct="1">
              <a:spcAft>
                <a:spcPts val="0"/>
              </a:spcAft>
              <a:buSzPct val="110000"/>
              <a:buFont typeface="Arial" pitchFamily="34" charset="0"/>
              <a:buNone/>
              <a:defRPr/>
            </a:pPr>
            <a:endParaRPr lang="es-AR" sz="2500" b="1" dirty="0">
              <a:solidFill>
                <a:schemeClr val="accent6">
                  <a:lumMod val="50000"/>
                </a:schemeClr>
              </a:solidFill>
            </a:endParaRPr>
          </a:p>
          <a:p>
            <a:pPr algn="r"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endParaRPr lang="es-AR" sz="2800" dirty="0"/>
          </a:p>
        </p:txBody>
      </p:sp>
      <p:sp>
        <p:nvSpPr>
          <p:cNvPr id="5" name="1 Título"/>
          <p:cNvSpPr txBox="1">
            <a:spLocks/>
          </p:cNvSpPr>
          <p:nvPr/>
        </p:nvSpPr>
        <p:spPr>
          <a:xfrm>
            <a:off x="696913" y="476250"/>
            <a:ext cx="8856662" cy="1000125"/>
          </a:xfrm>
          <a:prstGeom prst="rect">
            <a:avLst/>
          </a:prstGeom>
        </p:spPr>
        <p:txBody>
          <a:bodyPr anchor="ctr"/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 fontAlgn="auto">
              <a:spcAft>
                <a:spcPts val="0"/>
              </a:spcAft>
              <a:defRPr/>
            </a:pPr>
            <a:r>
              <a:rPr lang="es-AR" sz="2800" dirty="0">
                <a:solidFill>
                  <a:schemeClr val="bg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ea typeface="+mn-ea"/>
                <a:cs typeface="+mn-cs"/>
              </a:rPr>
              <a:t>Proyectos de investigación escolar </a:t>
            </a:r>
            <a:r>
              <a:rPr lang="es-AR" sz="2800" dirty="0" smtClean="0">
                <a:solidFill>
                  <a:schemeClr val="bg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ea typeface="+mn-ea"/>
                <a:cs typeface="+mn-cs"/>
              </a:rPr>
              <a:t>para Feria de Ciencias</a:t>
            </a:r>
            <a:r>
              <a:rPr lang="es-AR" sz="2800" dirty="0">
                <a:solidFill>
                  <a:schemeClr val="bg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ea typeface="+mn-ea"/>
                <a:cs typeface="+mn-cs"/>
              </a:rPr>
              <a:t/>
            </a:r>
            <a:br>
              <a:rPr lang="es-AR" sz="2800" dirty="0">
                <a:solidFill>
                  <a:schemeClr val="bg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ea typeface="+mn-ea"/>
                <a:cs typeface="+mn-cs"/>
              </a:rPr>
            </a:br>
            <a:r>
              <a:rPr lang="es-AR" sz="2800" dirty="0">
                <a:solidFill>
                  <a:schemeClr val="bg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ea typeface="+mn-ea"/>
                <a:cs typeface="+mn-cs"/>
              </a:rPr>
              <a:t/>
            </a:r>
            <a:br>
              <a:rPr lang="es-AR" sz="2800" dirty="0">
                <a:solidFill>
                  <a:schemeClr val="bg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ea typeface="+mn-ea"/>
                <a:cs typeface="+mn-cs"/>
              </a:rPr>
            </a:br>
            <a:endParaRPr lang="es-AR" sz="2800" dirty="0">
              <a:solidFill>
                <a:schemeClr val="bg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lt"/>
              <a:ea typeface="+mn-ea"/>
              <a:cs typeface="+mn-cs"/>
            </a:endParaRPr>
          </a:p>
        </p:txBody>
      </p:sp>
      <p:pic>
        <p:nvPicPr>
          <p:cNvPr id="7" name="Picture 3" descr="C:\Users\Usuario\Desktop\logo_A_SanLuis_grande_azul.png"/>
          <p:cNvPicPr>
            <a:picLocks noChangeAspect="1" noChangeArrowheads="1"/>
          </p:cNvPicPr>
          <p:nvPr/>
        </p:nvPicPr>
        <p:blipFill>
          <a:blip r:embed="rId4" cstate="print">
            <a:clrChange>
              <a:clrFrom>
                <a:srgbClr val="073557"/>
              </a:clrFrom>
              <a:clrTo>
                <a:srgbClr val="073557">
                  <a:alpha val="0"/>
                </a:srgbClr>
              </a:clrTo>
            </a:clrChange>
            <a:duotone>
              <a:schemeClr val="accent3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80312" y="5935009"/>
            <a:ext cx="1912167" cy="831262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3 Rectángulo"/>
          <p:cNvSpPr/>
          <p:nvPr/>
        </p:nvSpPr>
        <p:spPr>
          <a:xfrm>
            <a:off x="539750" y="765175"/>
            <a:ext cx="8280400" cy="4124325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 eaLnBrk="0" hangingPunct="0">
              <a:defRPr/>
            </a:pPr>
            <a:r>
              <a:rPr lang="es-ES" sz="2200" dirty="0">
                <a:latin typeface="+mn-lt"/>
                <a:ea typeface="Calibri" charset="0"/>
              </a:rPr>
              <a:t>consideraciones para la </a:t>
            </a:r>
          </a:p>
          <a:p>
            <a:pPr algn="ctr" eaLnBrk="0" hangingPunct="0">
              <a:defRPr/>
            </a:pPr>
            <a:endParaRPr lang="es-ES" sz="1000" dirty="0">
              <a:latin typeface="+mn-lt"/>
              <a:ea typeface="Calibri" charset="0"/>
            </a:endParaRPr>
          </a:p>
          <a:p>
            <a:pPr algn="ctr" eaLnBrk="0" hangingPunct="0">
              <a:defRPr/>
            </a:pPr>
            <a:r>
              <a:rPr lang="es-ES" sz="2200" b="1" u="sng" dirty="0">
                <a:latin typeface="+mn-lt"/>
                <a:ea typeface="Calibri" charset="0"/>
              </a:rPr>
              <a:t>ANÁLISIS Y DISCUSIÓN DE RESULTADOS</a:t>
            </a:r>
          </a:p>
          <a:p>
            <a:pPr algn="ctr" eaLnBrk="0" hangingPunct="0">
              <a:defRPr/>
            </a:pPr>
            <a:endParaRPr lang="es-ES" sz="1000" b="1" u="sng" dirty="0">
              <a:latin typeface="+mn-lt"/>
              <a:ea typeface="Calibri" charset="0"/>
            </a:endParaRPr>
          </a:p>
          <a:p>
            <a:pPr marL="342900" indent="-342900" algn="just" eaLnBrk="0" hangingPunct="0">
              <a:lnSpc>
                <a:spcPct val="150000"/>
              </a:lnSpc>
              <a:buFontTx/>
              <a:buBlip>
                <a:blip r:embed="rId2"/>
              </a:buBlip>
              <a:defRPr/>
            </a:pPr>
            <a:r>
              <a:rPr lang="es-ES" sz="2200" b="1" u="sng" dirty="0">
                <a:latin typeface="+mn-lt"/>
                <a:ea typeface="Calibri" charset="0"/>
              </a:rPr>
              <a:t>“Debe” </a:t>
            </a:r>
            <a:r>
              <a:rPr lang="es-ES" sz="2200" dirty="0">
                <a:latin typeface="+mn-lt"/>
                <a:ea typeface="Calibri" charset="0"/>
              </a:rPr>
              <a:t>existir una Comparación de nuestros resultados con trabajos de otros autores (los citados en la bibliografía y que dieron lugar al Marco Teórico) o de años anteriores.</a:t>
            </a:r>
          </a:p>
          <a:p>
            <a:pPr marL="342900" indent="-342900" algn="just" eaLnBrk="0" hangingPunct="0">
              <a:lnSpc>
                <a:spcPct val="150000"/>
              </a:lnSpc>
              <a:buFontTx/>
              <a:buBlip>
                <a:blip r:embed="rId2"/>
              </a:buBlip>
              <a:defRPr/>
            </a:pPr>
            <a:r>
              <a:rPr lang="es-ES" sz="2200" dirty="0">
                <a:latin typeface="+mn-lt"/>
                <a:ea typeface="Calibri" charset="0"/>
              </a:rPr>
              <a:t>Nuestros resultados pueden diferir o no de otros autores pero eso no debe desanimar nuestras conclusiones. </a:t>
            </a:r>
          </a:p>
          <a:p>
            <a:pPr algn="just" eaLnBrk="0" hangingPunct="0">
              <a:lnSpc>
                <a:spcPct val="150000"/>
              </a:lnSpc>
              <a:defRPr/>
            </a:pPr>
            <a:endParaRPr lang="es-ES" sz="2200" dirty="0">
              <a:latin typeface="+mn-lt"/>
              <a:ea typeface="Calibri" charset="0"/>
            </a:endParaRPr>
          </a:p>
        </p:txBody>
      </p:sp>
      <p:pic>
        <p:nvPicPr>
          <p:cNvPr id="3" name="Picture 3" descr="C:\Users\Usuario\Desktop\logo_A_SanLuis_grande_azul.png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073557"/>
              </a:clrFrom>
              <a:clrTo>
                <a:srgbClr val="073557">
                  <a:alpha val="0"/>
                </a:srgbClr>
              </a:clrTo>
            </a:clrChange>
            <a:duotone>
              <a:schemeClr val="accent3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80312" y="5935009"/>
            <a:ext cx="1912167" cy="831262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3 Rectángulo"/>
          <p:cNvSpPr/>
          <p:nvPr/>
        </p:nvSpPr>
        <p:spPr>
          <a:xfrm>
            <a:off x="250825" y="836613"/>
            <a:ext cx="8281988" cy="5170487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 eaLnBrk="0" hangingPunct="0">
              <a:defRPr/>
            </a:pPr>
            <a:r>
              <a:rPr lang="es-ES" sz="2200" dirty="0">
                <a:latin typeface="+mn-lt"/>
                <a:ea typeface="Calibri" charset="0"/>
              </a:rPr>
              <a:t>en nuestras </a:t>
            </a:r>
          </a:p>
          <a:p>
            <a:pPr algn="ctr" eaLnBrk="0" hangingPunct="0">
              <a:defRPr/>
            </a:pPr>
            <a:r>
              <a:rPr lang="es-ES" sz="2200" b="1" u="sng" dirty="0">
                <a:latin typeface="+mn-lt"/>
                <a:ea typeface="Calibri" charset="0"/>
              </a:rPr>
              <a:t>CONCLUSIONES </a:t>
            </a:r>
          </a:p>
          <a:p>
            <a:pPr algn="ctr" eaLnBrk="0" hangingPunct="0">
              <a:defRPr/>
            </a:pPr>
            <a:r>
              <a:rPr lang="es-ES" sz="2200" dirty="0">
                <a:latin typeface="+mn-lt"/>
                <a:ea typeface="Calibri" charset="0"/>
              </a:rPr>
              <a:t>pueden suceder DOS RESULTADOS POSIBLES</a:t>
            </a:r>
          </a:p>
          <a:p>
            <a:pPr algn="ctr" eaLnBrk="0" hangingPunct="0">
              <a:defRPr/>
            </a:pPr>
            <a:endParaRPr lang="es-ES" sz="2200" dirty="0">
              <a:latin typeface="+mn-lt"/>
              <a:ea typeface="Calibri" charset="0"/>
            </a:endParaRPr>
          </a:p>
          <a:p>
            <a:pPr algn="just" eaLnBrk="0" hangingPunct="0">
              <a:defRPr/>
            </a:pPr>
            <a:r>
              <a:rPr lang="es-ES" sz="2200" b="1" dirty="0">
                <a:solidFill>
                  <a:srgbClr val="C00000"/>
                </a:solidFill>
                <a:latin typeface="+mn-lt"/>
                <a:ea typeface="Calibri" charset="0"/>
              </a:rPr>
              <a:t>1</a:t>
            </a:r>
            <a:r>
              <a:rPr lang="es-ES" sz="2200" dirty="0">
                <a:latin typeface="+mn-lt"/>
                <a:ea typeface="Calibri" charset="0"/>
              </a:rPr>
              <a:t>- Nuestros resultados fueron los esperados:</a:t>
            </a:r>
          </a:p>
          <a:p>
            <a:pPr marL="722313" indent="-192088" algn="just" eaLnBrk="0" hangingPunct="0">
              <a:buFont typeface="Wingdings" pitchFamily="2" charset="2"/>
              <a:buChar char="Ø"/>
              <a:defRPr/>
            </a:pPr>
            <a:r>
              <a:rPr lang="es-ES" sz="2200" dirty="0">
                <a:latin typeface="+mn-lt"/>
                <a:ea typeface="Calibri" charset="0"/>
              </a:rPr>
              <a:t> se </a:t>
            </a:r>
            <a:r>
              <a:rPr lang="es-ES" sz="2200" b="1" dirty="0">
                <a:latin typeface="+mn-lt"/>
                <a:ea typeface="Calibri" charset="0"/>
              </a:rPr>
              <a:t>ACEPTA</a:t>
            </a:r>
            <a:r>
              <a:rPr lang="es-ES" sz="2200" dirty="0">
                <a:latin typeface="+mn-lt"/>
                <a:ea typeface="Calibri" charset="0"/>
              </a:rPr>
              <a:t> LA HIPÓTESIS de TRABAJO PROPUESTA y AFIRMAMOS ALGO.</a:t>
            </a:r>
          </a:p>
          <a:p>
            <a:pPr algn="just" eaLnBrk="0" hangingPunct="0">
              <a:buFont typeface="Wingdings" pitchFamily="2" charset="2"/>
              <a:buChar char="ü"/>
              <a:defRPr/>
            </a:pPr>
            <a:endParaRPr lang="es-ES" sz="2200" dirty="0">
              <a:latin typeface="+mn-lt"/>
              <a:ea typeface="Calibri" charset="0"/>
            </a:endParaRPr>
          </a:p>
          <a:p>
            <a:pPr algn="just" eaLnBrk="0" hangingPunct="0">
              <a:defRPr/>
            </a:pPr>
            <a:r>
              <a:rPr lang="es-ES" sz="2200" b="1" dirty="0">
                <a:solidFill>
                  <a:srgbClr val="C00000"/>
                </a:solidFill>
                <a:latin typeface="+mn-lt"/>
                <a:ea typeface="Calibri" charset="0"/>
              </a:rPr>
              <a:t>2</a:t>
            </a:r>
            <a:r>
              <a:rPr lang="es-ES" sz="2200" dirty="0">
                <a:latin typeface="+mn-lt"/>
                <a:ea typeface="Calibri" charset="0"/>
              </a:rPr>
              <a:t>- Nuestros resultados no fueron los esperados, se </a:t>
            </a:r>
            <a:r>
              <a:rPr lang="es-ES" sz="2200" b="1" dirty="0">
                <a:latin typeface="+mn-lt"/>
                <a:ea typeface="Calibri" charset="0"/>
              </a:rPr>
              <a:t>RECHAZA</a:t>
            </a:r>
            <a:r>
              <a:rPr lang="es-ES" sz="2200" dirty="0">
                <a:latin typeface="+mn-lt"/>
                <a:ea typeface="Calibri" charset="0"/>
              </a:rPr>
              <a:t> LA HIPÓTESIS de TRABAJO PROPUESTA y SE AFIRMA TODO LO CONTRARIO A ELLA:</a:t>
            </a:r>
          </a:p>
          <a:p>
            <a:pPr marL="442913" indent="190500" algn="just" eaLnBrk="0" hangingPunct="0">
              <a:buFont typeface="Wingdings" pitchFamily="2" charset="2"/>
              <a:buChar char="Ø"/>
              <a:defRPr/>
            </a:pPr>
            <a:r>
              <a:rPr lang="es-ES" sz="2200" dirty="0">
                <a:latin typeface="+mn-lt"/>
                <a:ea typeface="Calibri" charset="0"/>
              </a:rPr>
              <a:t>Se DEBE dar explicaciones concretas del por qué se rechaza la hipótesis</a:t>
            </a:r>
          </a:p>
          <a:p>
            <a:pPr marL="442913" indent="190500" algn="just" eaLnBrk="0" hangingPunct="0">
              <a:buFont typeface="Wingdings" pitchFamily="2" charset="2"/>
              <a:buChar char="Ø"/>
              <a:defRPr/>
            </a:pPr>
            <a:r>
              <a:rPr lang="es-ES" sz="2200" dirty="0">
                <a:latin typeface="+mn-lt"/>
                <a:ea typeface="Calibri" charset="0"/>
              </a:rPr>
              <a:t>Se DEBE analizar posibles errores en las técnicas usadas o si nuestro trabajo requiere una repetición</a:t>
            </a:r>
          </a:p>
        </p:txBody>
      </p:sp>
      <p:pic>
        <p:nvPicPr>
          <p:cNvPr id="3" name="Picture 3" descr="C:\Users\Usuario\Desktop\logo_A_SanLuis_grande_azul.png"/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073557"/>
              </a:clrFrom>
              <a:clrTo>
                <a:srgbClr val="073557">
                  <a:alpha val="0"/>
                </a:srgbClr>
              </a:clrTo>
            </a:clrChange>
            <a:duotone>
              <a:schemeClr val="accent3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80312" y="5935009"/>
            <a:ext cx="1912167" cy="831262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1239838" y="836613"/>
            <a:ext cx="7772400" cy="1470025"/>
          </a:xfrm>
        </p:spPr>
        <p:txBody>
          <a:bodyPr rtlCol="0">
            <a:normAutofit fontScale="90000"/>
          </a:bodyPr>
          <a:lstStyle/>
          <a:p>
            <a:pPr algn="r" eaLnBrk="1" fontAlgn="auto" hangingPunct="1">
              <a:spcAft>
                <a:spcPts val="0"/>
              </a:spcAft>
              <a:defRPr/>
            </a:pPr>
            <a:r>
              <a:rPr lang="es-AR" sz="3100" b="1" dirty="0" smtClean="0">
                <a:solidFill>
                  <a:schemeClr val="accent5">
                    <a:lumMod val="50000"/>
                  </a:schemeClr>
                </a:solidFill>
              </a:rPr>
              <a:t>Comunicación de la investigación</a:t>
            </a:r>
            <a:r>
              <a:rPr lang="es-AR" dirty="0" smtClean="0"/>
              <a:t/>
            </a:r>
            <a:br>
              <a:rPr lang="es-AR" dirty="0" smtClean="0"/>
            </a:br>
            <a:r>
              <a:rPr lang="es-AR" dirty="0" smtClean="0"/>
              <a:t/>
            </a:r>
            <a:br>
              <a:rPr lang="es-AR" dirty="0" smtClean="0"/>
            </a:br>
            <a:endParaRPr lang="es-AR" sz="3100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696913" y="977900"/>
            <a:ext cx="7993062" cy="5616575"/>
          </a:xfrm>
        </p:spPr>
        <p:txBody>
          <a:bodyPr rtlCol="0">
            <a:normAutofit/>
          </a:bodyPr>
          <a:lstStyle/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endParaRPr lang="es-AR" dirty="0" smtClean="0">
              <a:solidFill>
                <a:schemeClr val="bg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342900" indent="-342900" algn="l" eaLnBrk="1" fontAlgn="auto" hangingPunct="1">
              <a:spcAft>
                <a:spcPts val="0"/>
              </a:spcAft>
              <a:buSzPct val="110000"/>
              <a:buFont typeface="Arial" pitchFamily="34" charset="0"/>
              <a:buBlip>
                <a:blip r:embed="rId2"/>
              </a:buBlip>
              <a:defRPr/>
            </a:pPr>
            <a:endParaRPr lang="es-AR" sz="2000" b="1" dirty="0" smtClean="0">
              <a:solidFill>
                <a:schemeClr val="accent6">
                  <a:lumMod val="50000"/>
                </a:schemeClr>
              </a:solidFill>
            </a:endParaRPr>
          </a:p>
          <a:p>
            <a:pPr marL="342900" indent="-342900" algn="l" eaLnBrk="1" fontAlgn="auto" hangingPunct="1">
              <a:spcAft>
                <a:spcPts val="0"/>
              </a:spcAft>
              <a:buSzPct val="110000"/>
              <a:buFont typeface="Arial" pitchFamily="34" charset="0"/>
              <a:buBlip>
                <a:blip r:embed="rId2"/>
              </a:buBlip>
              <a:defRPr/>
            </a:pPr>
            <a:r>
              <a:rPr lang="es-AR" sz="2500" b="1" dirty="0" smtClean="0">
                <a:solidFill>
                  <a:schemeClr val="accent6">
                    <a:lumMod val="50000"/>
                  </a:schemeClr>
                </a:solidFill>
              </a:rPr>
              <a:t>Elaborar </a:t>
            </a:r>
            <a:r>
              <a:rPr lang="es-AR" sz="2500" b="1" dirty="0">
                <a:solidFill>
                  <a:schemeClr val="accent6">
                    <a:lumMod val="50000"/>
                  </a:schemeClr>
                </a:solidFill>
              </a:rPr>
              <a:t>el informe para presentar los </a:t>
            </a:r>
            <a:r>
              <a:rPr lang="es-AR" sz="2500" b="1" dirty="0" smtClean="0">
                <a:solidFill>
                  <a:schemeClr val="accent6">
                    <a:lumMod val="50000"/>
                  </a:schemeClr>
                </a:solidFill>
              </a:rPr>
              <a:t>resultados</a:t>
            </a:r>
          </a:p>
          <a:p>
            <a:pPr algn="l" eaLnBrk="1" fontAlgn="auto" hangingPunct="1">
              <a:spcAft>
                <a:spcPts val="0"/>
              </a:spcAft>
              <a:buSzPct val="110000"/>
              <a:buFont typeface="Arial" pitchFamily="34" charset="0"/>
              <a:buNone/>
              <a:defRPr/>
            </a:pPr>
            <a:r>
              <a:rPr lang="es-AR" sz="2000" b="1" dirty="0" smtClean="0">
                <a:solidFill>
                  <a:srgbClr val="AB2421"/>
                </a:solidFill>
              </a:rPr>
              <a:t>Requerimientos para la presentación:</a:t>
            </a:r>
          </a:p>
          <a:p>
            <a:pPr marL="1257300" lvl="2" indent="-342900" algn="l" eaLnBrk="1" fontAlgn="auto" hangingPunct="1">
              <a:spcAft>
                <a:spcPts val="0"/>
              </a:spcAft>
              <a:buSzPct val="110000"/>
              <a:buFont typeface="Arial" pitchFamily="34" charset="0"/>
              <a:buBlip>
                <a:blip r:embed="rId3"/>
              </a:buBlip>
              <a:defRPr/>
            </a:pPr>
            <a:r>
              <a:rPr lang="es-AR" sz="1600" b="1" dirty="0">
                <a:solidFill>
                  <a:schemeClr val="accent6">
                    <a:lumMod val="50000"/>
                  </a:schemeClr>
                </a:solidFill>
              </a:rPr>
              <a:t>Fecha</a:t>
            </a:r>
          </a:p>
          <a:p>
            <a:pPr marL="1257300" lvl="2" indent="-342900" algn="l" eaLnBrk="1" fontAlgn="auto" hangingPunct="1">
              <a:spcAft>
                <a:spcPts val="0"/>
              </a:spcAft>
              <a:buSzPct val="110000"/>
              <a:buFont typeface="Arial" pitchFamily="34" charset="0"/>
              <a:buBlip>
                <a:blip r:embed="rId3"/>
              </a:buBlip>
              <a:defRPr/>
            </a:pPr>
            <a:r>
              <a:rPr lang="es-AR" sz="1600" b="1" dirty="0">
                <a:solidFill>
                  <a:schemeClr val="accent6">
                    <a:lumMod val="50000"/>
                  </a:schemeClr>
                </a:solidFill>
              </a:rPr>
              <a:t>Título</a:t>
            </a:r>
          </a:p>
          <a:p>
            <a:pPr marL="1257300" lvl="2" indent="-342900" algn="l" eaLnBrk="1" fontAlgn="auto" hangingPunct="1">
              <a:spcAft>
                <a:spcPts val="0"/>
              </a:spcAft>
              <a:buSzPct val="110000"/>
              <a:buFont typeface="Arial" pitchFamily="34" charset="0"/>
              <a:buBlip>
                <a:blip r:embed="rId3"/>
              </a:buBlip>
              <a:defRPr/>
            </a:pPr>
            <a:r>
              <a:rPr lang="es-AR" sz="1600" b="1" dirty="0">
                <a:solidFill>
                  <a:schemeClr val="accent6">
                    <a:lumMod val="50000"/>
                  </a:schemeClr>
                </a:solidFill>
              </a:rPr>
              <a:t>Índice</a:t>
            </a:r>
          </a:p>
          <a:p>
            <a:pPr marL="1257300" lvl="2" indent="-342900" algn="l" eaLnBrk="1" fontAlgn="auto" hangingPunct="1">
              <a:spcAft>
                <a:spcPts val="0"/>
              </a:spcAft>
              <a:buSzPct val="110000"/>
              <a:buFont typeface="Arial" pitchFamily="34" charset="0"/>
              <a:buBlip>
                <a:blip r:embed="rId3"/>
              </a:buBlip>
              <a:defRPr/>
            </a:pPr>
            <a:r>
              <a:rPr lang="es-AR" sz="1600" b="1" dirty="0">
                <a:solidFill>
                  <a:schemeClr val="accent6">
                    <a:lumMod val="50000"/>
                  </a:schemeClr>
                </a:solidFill>
              </a:rPr>
              <a:t>Resumen </a:t>
            </a:r>
          </a:p>
          <a:p>
            <a:pPr marL="1257300" lvl="2" indent="-342900" algn="l" eaLnBrk="1" fontAlgn="auto" hangingPunct="1">
              <a:spcAft>
                <a:spcPts val="0"/>
              </a:spcAft>
              <a:buSzPct val="110000"/>
              <a:buFont typeface="Arial" pitchFamily="34" charset="0"/>
              <a:buBlip>
                <a:blip r:embed="rId3"/>
              </a:buBlip>
              <a:defRPr/>
            </a:pPr>
            <a:r>
              <a:rPr lang="es-AR" sz="1600" b="1" dirty="0">
                <a:solidFill>
                  <a:schemeClr val="accent6">
                    <a:lumMod val="50000"/>
                  </a:schemeClr>
                </a:solidFill>
              </a:rPr>
              <a:t>Introducción</a:t>
            </a:r>
          </a:p>
          <a:p>
            <a:pPr marL="1257300" lvl="2" indent="-342900" algn="l" eaLnBrk="1" fontAlgn="auto" hangingPunct="1">
              <a:spcAft>
                <a:spcPts val="0"/>
              </a:spcAft>
              <a:buSzPct val="110000"/>
              <a:buFont typeface="Arial" pitchFamily="34" charset="0"/>
              <a:buBlip>
                <a:blip r:embed="rId3"/>
              </a:buBlip>
              <a:defRPr/>
            </a:pPr>
            <a:r>
              <a:rPr lang="es-AR" sz="1600" b="1" dirty="0">
                <a:solidFill>
                  <a:schemeClr val="accent6">
                    <a:lumMod val="50000"/>
                  </a:schemeClr>
                </a:solidFill>
              </a:rPr>
              <a:t>Desarrollo</a:t>
            </a:r>
          </a:p>
          <a:p>
            <a:pPr marL="1257300" lvl="2" indent="-342900" algn="l" eaLnBrk="1" fontAlgn="auto" hangingPunct="1">
              <a:spcAft>
                <a:spcPts val="0"/>
              </a:spcAft>
              <a:buSzPct val="110000"/>
              <a:buFont typeface="Arial" pitchFamily="34" charset="0"/>
              <a:buBlip>
                <a:blip r:embed="rId3"/>
              </a:buBlip>
              <a:defRPr/>
            </a:pPr>
            <a:r>
              <a:rPr lang="es-AR" sz="1600" b="1" dirty="0">
                <a:solidFill>
                  <a:schemeClr val="accent6">
                    <a:lumMod val="50000"/>
                  </a:schemeClr>
                </a:solidFill>
              </a:rPr>
              <a:t>Estrategia metodológica</a:t>
            </a:r>
          </a:p>
          <a:p>
            <a:pPr marL="1257300" lvl="2" indent="-342900" algn="l" eaLnBrk="1" fontAlgn="auto" hangingPunct="1">
              <a:spcAft>
                <a:spcPts val="0"/>
              </a:spcAft>
              <a:buSzPct val="110000"/>
              <a:buFont typeface="Arial" pitchFamily="34" charset="0"/>
              <a:buBlip>
                <a:blip r:embed="rId3"/>
              </a:buBlip>
              <a:defRPr/>
            </a:pPr>
            <a:r>
              <a:rPr lang="es-AR" sz="1600" b="1" dirty="0">
                <a:solidFill>
                  <a:schemeClr val="accent6">
                    <a:lumMod val="50000"/>
                  </a:schemeClr>
                </a:solidFill>
              </a:rPr>
              <a:t>Resultados obtenidos</a:t>
            </a:r>
          </a:p>
          <a:p>
            <a:pPr marL="1257300" lvl="2" indent="-342900" algn="l" eaLnBrk="1" fontAlgn="auto" hangingPunct="1">
              <a:spcAft>
                <a:spcPts val="0"/>
              </a:spcAft>
              <a:buSzPct val="110000"/>
              <a:buFont typeface="Arial" pitchFamily="34" charset="0"/>
              <a:buBlip>
                <a:blip r:embed="rId3"/>
              </a:buBlip>
              <a:defRPr/>
            </a:pPr>
            <a:r>
              <a:rPr lang="es-AR" sz="1600" b="1" dirty="0">
                <a:solidFill>
                  <a:schemeClr val="accent6">
                    <a:lumMod val="50000"/>
                  </a:schemeClr>
                </a:solidFill>
              </a:rPr>
              <a:t>Discusión de los resultados</a:t>
            </a:r>
          </a:p>
          <a:p>
            <a:pPr marL="1257300" lvl="2" indent="-342900" algn="l" eaLnBrk="1" fontAlgn="auto" hangingPunct="1">
              <a:spcAft>
                <a:spcPts val="0"/>
              </a:spcAft>
              <a:buSzPct val="110000"/>
              <a:buFont typeface="Arial" pitchFamily="34" charset="0"/>
              <a:buBlip>
                <a:blip r:embed="rId3"/>
              </a:buBlip>
              <a:defRPr/>
            </a:pPr>
            <a:r>
              <a:rPr lang="es-AR" sz="1600" b="1" dirty="0">
                <a:solidFill>
                  <a:schemeClr val="accent6">
                    <a:lumMod val="50000"/>
                  </a:schemeClr>
                </a:solidFill>
              </a:rPr>
              <a:t>Conclusiones</a:t>
            </a:r>
          </a:p>
          <a:p>
            <a:pPr marL="1257300" lvl="2" indent="-342900" algn="l" eaLnBrk="1" fontAlgn="auto" hangingPunct="1">
              <a:spcAft>
                <a:spcPts val="0"/>
              </a:spcAft>
              <a:buSzPct val="110000"/>
              <a:buFont typeface="Arial" pitchFamily="34" charset="0"/>
              <a:buBlip>
                <a:blip r:embed="rId3"/>
              </a:buBlip>
              <a:defRPr/>
            </a:pPr>
            <a:r>
              <a:rPr lang="es-AR" sz="1600" b="1" dirty="0">
                <a:solidFill>
                  <a:schemeClr val="accent6">
                    <a:lumMod val="50000"/>
                  </a:schemeClr>
                </a:solidFill>
              </a:rPr>
              <a:t>Bibliografía</a:t>
            </a:r>
          </a:p>
          <a:p>
            <a:pPr marL="1257300" lvl="2" indent="-342900" algn="l" eaLnBrk="1" fontAlgn="auto" hangingPunct="1">
              <a:spcAft>
                <a:spcPts val="0"/>
              </a:spcAft>
              <a:buSzPct val="110000"/>
              <a:buFont typeface="Arial" pitchFamily="34" charset="0"/>
              <a:buBlip>
                <a:blip r:embed="rId3"/>
              </a:buBlip>
              <a:defRPr/>
            </a:pPr>
            <a:r>
              <a:rPr lang="es-AR" sz="1600" b="1" dirty="0">
                <a:solidFill>
                  <a:schemeClr val="accent6">
                    <a:lumMod val="50000"/>
                  </a:schemeClr>
                </a:solidFill>
              </a:rPr>
              <a:t>Agradecimientos</a:t>
            </a:r>
          </a:p>
          <a:p>
            <a:pPr algn="l" eaLnBrk="1" fontAlgn="auto" hangingPunct="1">
              <a:spcAft>
                <a:spcPts val="0"/>
              </a:spcAft>
              <a:buSzPct val="110000"/>
              <a:buFont typeface="Arial" pitchFamily="34" charset="0"/>
              <a:buNone/>
              <a:defRPr/>
            </a:pPr>
            <a:endParaRPr lang="es-AR" sz="2000" b="1" dirty="0">
              <a:solidFill>
                <a:srgbClr val="AB2421"/>
              </a:solidFill>
            </a:endParaRPr>
          </a:p>
          <a:p>
            <a:pPr algn="r"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endParaRPr lang="es-AR" sz="2800" dirty="0"/>
          </a:p>
        </p:txBody>
      </p:sp>
      <p:sp>
        <p:nvSpPr>
          <p:cNvPr id="5" name="1 Título"/>
          <p:cNvSpPr txBox="1">
            <a:spLocks/>
          </p:cNvSpPr>
          <p:nvPr/>
        </p:nvSpPr>
        <p:spPr>
          <a:xfrm>
            <a:off x="696913" y="476250"/>
            <a:ext cx="8856662" cy="1000125"/>
          </a:xfrm>
          <a:prstGeom prst="rect">
            <a:avLst/>
          </a:prstGeom>
        </p:spPr>
        <p:txBody>
          <a:bodyPr anchor="ctr"/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 fontAlgn="auto">
              <a:spcAft>
                <a:spcPts val="0"/>
              </a:spcAft>
              <a:defRPr/>
            </a:pPr>
            <a:r>
              <a:rPr lang="es-AR" sz="2800" dirty="0">
                <a:solidFill>
                  <a:schemeClr val="bg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ea typeface="+mn-ea"/>
                <a:cs typeface="+mn-cs"/>
              </a:rPr>
              <a:t>Proyectos de investigación escolar </a:t>
            </a:r>
            <a:r>
              <a:rPr lang="es-AR" sz="2800" dirty="0" smtClean="0">
                <a:solidFill>
                  <a:schemeClr val="bg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ea typeface="+mn-ea"/>
                <a:cs typeface="+mn-cs"/>
              </a:rPr>
              <a:t>para Feria de Ciencias</a:t>
            </a:r>
            <a:r>
              <a:rPr lang="es-AR" sz="2800" dirty="0">
                <a:solidFill>
                  <a:schemeClr val="bg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ea typeface="+mn-ea"/>
                <a:cs typeface="+mn-cs"/>
              </a:rPr>
              <a:t/>
            </a:r>
            <a:br>
              <a:rPr lang="es-AR" sz="2800" dirty="0">
                <a:solidFill>
                  <a:schemeClr val="bg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ea typeface="+mn-ea"/>
                <a:cs typeface="+mn-cs"/>
              </a:rPr>
            </a:br>
            <a:r>
              <a:rPr lang="es-AR" sz="2800" dirty="0">
                <a:solidFill>
                  <a:schemeClr val="bg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ea typeface="+mn-ea"/>
                <a:cs typeface="+mn-cs"/>
              </a:rPr>
              <a:t/>
            </a:r>
            <a:br>
              <a:rPr lang="es-AR" sz="2800" dirty="0">
                <a:solidFill>
                  <a:schemeClr val="bg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ea typeface="+mn-ea"/>
                <a:cs typeface="+mn-cs"/>
              </a:rPr>
            </a:br>
            <a:endParaRPr lang="es-AR" sz="2800" dirty="0">
              <a:solidFill>
                <a:schemeClr val="bg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lt"/>
              <a:ea typeface="+mn-ea"/>
              <a:cs typeface="+mn-cs"/>
            </a:endParaRPr>
          </a:p>
        </p:txBody>
      </p:sp>
      <p:pic>
        <p:nvPicPr>
          <p:cNvPr id="7" name="Picture 3" descr="C:\Users\Usuario\Desktop\logo_A_SanLuis_grande_azul.png"/>
          <p:cNvPicPr>
            <a:picLocks noChangeAspect="1" noChangeArrowheads="1"/>
          </p:cNvPicPr>
          <p:nvPr/>
        </p:nvPicPr>
        <p:blipFill>
          <a:blip r:embed="rId4" cstate="print">
            <a:clrChange>
              <a:clrFrom>
                <a:srgbClr val="073557"/>
              </a:clrFrom>
              <a:clrTo>
                <a:srgbClr val="073557">
                  <a:alpha val="0"/>
                </a:srgbClr>
              </a:clrTo>
            </a:clrChange>
            <a:duotone>
              <a:schemeClr val="accent3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80312" y="5935009"/>
            <a:ext cx="1912167" cy="831262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1239838" y="836613"/>
            <a:ext cx="7772400" cy="1470025"/>
          </a:xfrm>
        </p:spPr>
        <p:txBody>
          <a:bodyPr rtlCol="0">
            <a:normAutofit fontScale="90000"/>
          </a:bodyPr>
          <a:lstStyle/>
          <a:p>
            <a:pPr algn="r" eaLnBrk="1" fontAlgn="auto" hangingPunct="1">
              <a:spcAft>
                <a:spcPts val="0"/>
              </a:spcAft>
              <a:defRPr/>
            </a:pPr>
            <a:r>
              <a:rPr lang="es-AR" dirty="0" smtClean="0"/>
              <a:t/>
            </a:r>
            <a:br>
              <a:rPr lang="es-AR" dirty="0" smtClean="0"/>
            </a:br>
            <a:r>
              <a:rPr lang="es-AR" dirty="0" smtClean="0"/>
              <a:t/>
            </a:r>
            <a:br>
              <a:rPr lang="es-AR" dirty="0" smtClean="0"/>
            </a:br>
            <a:endParaRPr lang="es-AR" sz="3100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696913" y="549275"/>
            <a:ext cx="7993062" cy="5911850"/>
          </a:xfrm>
        </p:spPr>
        <p:txBody>
          <a:bodyPr rtlCol="0">
            <a:normAutofit lnSpcReduction="10000"/>
          </a:bodyPr>
          <a:lstStyle/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endParaRPr lang="es-AR" dirty="0" smtClean="0">
              <a:solidFill>
                <a:schemeClr val="bg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342900" indent="-342900" algn="l" eaLnBrk="1" fontAlgn="auto" hangingPunct="1">
              <a:spcAft>
                <a:spcPts val="0"/>
              </a:spcAft>
              <a:buSzPct val="110000"/>
              <a:buFont typeface="Arial" pitchFamily="34" charset="0"/>
              <a:buBlip>
                <a:blip r:embed="rId2"/>
              </a:buBlip>
              <a:defRPr/>
            </a:pPr>
            <a:endParaRPr lang="es-AR" sz="2000" b="1" dirty="0" smtClean="0">
              <a:solidFill>
                <a:schemeClr val="accent6">
                  <a:lumMod val="50000"/>
                </a:schemeClr>
              </a:solidFill>
            </a:endParaRPr>
          </a:p>
          <a:p>
            <a:pPr marL="342900" indent="-342900" algn="l" eaLnBrk="1" fontAlgn="auto" hangingPunct="1">
              <a:spcAft>
                <a:spcPts val="0"/>
              </a:spcAft>
              <a:buSzPct val="110000"/>
              <a:buFont typeface="Arial" pitchFamily="34" charset="0"/>
              <a:buBlip>
                <a:blip r:embed="rId2"/>
              </a:buBlip>
              <a:defRPr/>
            </a:pPr>
            <a:r>
              <a:rPr lang="es-AR" sz="2500" b="1" dirty="0" smtClean="0">
                <a:solidFill>
                  <a:schemeClr val="accent6">
                    <a:lumMod val="50000"/>
                  </a:schemeClr>
                </a:solidFill>
              </a:rPr>
              <a:t>Comunicar la investigación </a:t>
            </a:r>
          </a:p>
          <a:p>
            <a:pPr marL="342900" indent="-342900" algn="l" eaLnBrk="1" fontAlgn="auto" hangingPunct="1">
              <a:spcAft>
                <a:spcPts val="0"/>
              </a:spcAft>
              <a:buSzPct val="110000"/>
              <a:buFont typeface="Arial" pitchFamily="34" charset="0"/>
              <a:buBlip>
                <a:blip r:embed="rId3"/>
              </a:buBlip>
              <a:defRPr/>
            </a:pPr>
            <a:r>
              <a:rPr lang="es-AR" sz="2000" b="1" dirty="0">
                <a:solidFill>
                  <a:schemeClr val="accent6">
                    <a:lumMod val="50000"/>
                  </a:schemeClr>
                </a:solidFill>
              </a:rPr>
              <a:t>Alumnos expositores y organización de la </a:t>
            </a:r>
            <a:r>
              <a:rPr lang="es-AR" sz="2000" b="1" dirty="0" smtClean="0">
                <a:solidFill>
                  <a:schemeClr val="accent6">
                    <a:lumMod val="50000"/>
                  </a:schemeClr>
                </a:solidFill>
              </a:rPr>
              <a:t>presentación</a:t>
            </a:r>
          </a:p>
          <a:p>
            <a:pPr algn="l" eaLnBrk="1" fontAlgn="auto" hangingPunct="1">
              <a:spcAft>
                <a:spcPts val="0"/>
              </a:spcAft>
              <a:buSzPct val="110000"/>
              <a:buFont typeface="Arial" pitchFamily="34" charset="0"/>
              <a:buNone/>
              <a:defRPr/>
            </a:pPr>
            <a:endParaRPr lang="es-AR" sz="2000" b="1" dirty="0">
              <a:solidFill>
                <a:schemeClr val="accent6">
                  <a:lumMod val="50000"/>
                </a:schemeClr>
              </a:solidFill>
            </a:endParaRPr>
          </a:p>
          <a:p>
            <a:pPr marL="342900" indent="-342900" algn="l" eaLnBrk="1" fontAlgn="auto" hangingPunct="1">
              <a:spcAft>
                <a:spcPts val="0"/>
              </a:spcAft>
              <a:buSzPct val="110000"/>
              <a:buFont typeface="Arial" pitchFamily="34" charset="0"/>
              <a:buBlip>
                <a:blip r:embed="rId2"/>
              </a:buBlip>
              <a:defRPr/>
            </a:pPr>
            <a:r>
              <a:rPr lang="es-AR" sz="2500" b="1" dirty="0" smtClean="0">
                <a:solidFill>
                  <a:schemeClr val="accent6">
                    <a:lumMod val="50000"/>
                  </a:schemeClr>
                </a:solidFill>
              </a:rPr>
              <a:t>Exposición en stand:</a:t>
            </a:r>
          </a:p>
          <a:p>
            <a:pPr algn="l" eaLnBrk="1" fontAlgn="auto" hangingPunct="1">
              <a:spcAft>
                <a:spcPts val="0"/>
              </a:spcAft>
              <a:buSzPct val="110000"/>
              <a:buFont typeface="Arial" pitchFamily="34" charset="0"/>
              <a:buNone/>
              <a:defRPr/>
            </a:pPr>
            <a:r>
              <a:rPr lang="es-AR" sz="2000" b="1" dirty="0" smtClean="0">
                <a:solidFill>
                  <a:srgbClr val="AB2421"/>
                </a:solidFill>
              </a:rPr>
              <a:t>Requerimientos para el stand:</a:t>
            </a:r>
          </a:p>
          <a:p>
            <a:pPr marL="342900" indent="-342900" algn="l" eaLnBrk="1" fontAlgn="auto" hangingPunct="1">
              <a:spcAft>
                <a:spcPts val="0"/>
              </a:spcAft>
              <a:buSzPct val="110000"/>
              <a:buFont typeface="Arial" pitchFamily="34" charset="0"/>
              <a:buBlip>
                <a:blip r:embed="rId3"/>
              </a:buBlip>
              <a:defRPr/>
            </a:pPr>
            <a:r>
              <a:rPr lang="es-AR" sz="2000" b="1" dirty="0">
                <a:solidFill>
                  <a:schemeClr val="accent6">
                    <a:lumMod val="50000"/>
                  </a:schemeClr>
                </a:solidFill>
              </a:rPr>
              <a:t>Copia del informe</a:t>
            </a:r>
          </a:p>
          <a:p>
            <a:pPr marL="342900" indent="-342900" algn="l" eaLnBrk="1" fontAlgn="auto" hangingPunct="1">
              <a:spcAft>
                <a:spcPts val="0"/>
              </a:spcAft>
              <a:buSzPct val="110000"/>
              <a:buFont typeface="Arial" pitchFamily="34" charset="0"/>
              <a:buBlip>
                <a:blip r:embed="rId3"/>
              </a:buBlip>
              <a:defRPr/>
            </a:pPr>
            <a:r>
              <a:rPr lang="es-AR" sz="2000" b="1" dirty="0">
                <a:solidFill>
                  <a:schemeClr val="accent6">
                    <a:lumMod val="50000"/>
                  </a:schemeClr>
                </a:solidFill>
              </a:rPr>
              <a:t>Carpeta de </a:t>
            </a:r>
            <a:r>
              <a:rPr lang="es-AR" sz="2000" b="1" dirty="0" smtClean="0">
                <a:solidFill>
                  <a:schemeClr val="accent6">
                    <a:lumMod val="50000"/>
                  </a:schemeClr>
                </a:solidFill>
              </a:rPr>
              <a:t>Campo</a:t>
            </a:r>
          </a:p>
          <a:p>
            <a:pPr marL="342900" indent="-342900" algn="l" eaLnBrk="1" fontAlgn="auto" hangingPunct="1">
              <a:spcAft>
                <a:spcPts val="0"/>
              </a:spcAft>
              <a:buSzPct val="110000"/>
              <a:buFont typeface="Arial" pitchFamily="34" charset="0"/>
              <a:buBlip>
                <a:blip r:embed="rId3"/>
              </a:buBlip>
              <a:defRPr/>
            </a:pPr>
            <a:r>
              <a:rPr lang="es-AR" sz="2000" b="1" dirty="0" smtClean="0">
                <a:solidFill>
                  <a:schemeClr val="accent6">
                    <a:lumMod val="50000"/>
                  </a:schemeClr>
                </a:solidFill>
              </a:rPr>
              <a:t>Selección de la información para exponer:</a:t>
            </a:r>
          </a:p>
          <a:p>
            <a:pPr marL="1257300" lvl="2" indent="-342900" algn="l" eaLnBrk="1" fontAlgn="auto" hangingPunct="1">
              <a:spcAft>
                <a:spcPts val="0"/>
              </a:spcAft>
              <a:buSzPct val="110000"/>
              <a:buFont typeface="Arial" pitchFamily="34" charset="0"/>
              <a:buBlip>
                <a:blip r:embed="rId4"/>
              </a:buBlip>
              <a:defRPr/>
            </a:pPr>
            <a:r>
              <a:rPr lang="es-AR" sz="1400" b="1" dirty="0" smtClean="0">
                <a:solidFill>
                  <a:schemeClr val="accent6">
                    <a:lumMod val="50000"/>
                  </a:schemeClr>
                </a:solidFill>
              </a:rPr>
              <a:t>Problema</a:t>
            </a:r>
          </a:p>
          <a:p>
            <a:pPr marL="1257300" lvl="2" indent="-342900" algn="l" eaLnBrk="1" fontAlgn="auto" hangingPunct="1">
              <a:spcAft>
                <a:spcPts val="0"/>
              </a:spcAft>
              <a:buSzPct val="110000"/>
              <a:buFont typeface="Arial" pitchFamily="34" charset="0"/>
              <a:buBlip>
                <a:blip r:embed="rId4"/>
              </a:buBlip>
              <a:defRPr/>
            </a:pPr>
            <a:r>
              <a:rPr lang="es-AR" sz="1400" b="1" dirty="0" smtClean="0">
                <a:solidFill>
                  <a:schemeClr val="accent6">
                    <a:lumMod val="50000"/>
                  </a:schemeClr>
                </a:solidFill>
              </a:rPr>
              <a:t>Objetivos</a:t>
            </a:r>
          </a:p>
          <a:p>
            <a:pPr marL="1257300" lvl="2" indent="-342900" algn="l" eaLnBrk="1" fontAlgn="auto" hangingPunct="1">
              <a:spcAft>
                <a:spcPts val="0"/>
              </a:spcAft>
              <a:buSzPct val="110000"/>
              <a:buFont typeface="Arial" pitchFamily="34" charset="0"/>
              <a:buBlip>
                <a:blip r:embed="rId4"/>
              </a:buBlip>
              <a:defRPr/>
            </a:pPr>
            <a:r>
              <a:rPr lang="es-AR" sz="1400" b="1" dirty="0" smtClean="0">
                <a:solidFill>
                  <a:schemeClr val="accent6">
                    <a:lumMod val="50000"/>
                  </a:schemeClr>
                </a:solidFill>
              </a:rPr>
              <a:t>Hipótesis</a:t>
            </a:r>
          </a:p>
          <a:p>
            <a:pPr marL="1257300" lvl="2" indent="-342900" algn="l" eaLnBrk="1" fontAlgn="auto" hangingPunct="1">
              <a:spcAft>
                <a:spcPts val="0"/>
              </a:spcAft>
              <a:buSzPct val="110000"/>
              <a:buFont typeface="Arial" pitchFamily="34" charset="0"/>
              <a:buBlip>
                <a:blip r:embed="rId4"/>
              </a:buBlip>
              <a:defRPr/>
            </a:pPr>
            <a:r>
              <a:rPr lang="es-AR" sz="1400" b="1" dirty="0" smtClean="0">
                <a:solidFill>
                  <a:schemeClr val="accent6">
                    <a:lumMod val="50000"/>
                  </a:schemeClr>
                </a:solidFill>
              </a:rPr>
              <a:t>Resultados obtenidos</a:t>
            </a:r>
          </a:p>
          <a:p>
            <a:pPr marL="1257300" lvl="2" indent="-342900" algn="l" eaLnBrk="1" fontAlgn="auto" hangingPunct="1">
              <a:spcAft>
                <a:spcPts val="0"/>
              </a:spcAft>
              <a:buSzPct val="110000"/>
              <a:buFont typeface="Arial" pitchFamily="34" charset="0"/>
              <a:buBlip>
                <a:blip r:embed="rId4"/>
              </a:buBlip>
              <a:defRPr/>
            </a:pPr>
            <a:r>
              <a:rPr lang="es-AR" sz="1400" b="1" dirty="0" smtClean="0">
                <a:solidFill>
                  <a:schemeClr val="accent6">
                    <a:lumMod val="50000"/>
                  </a:schemeClr>
                </a:solidFill>
              </a:rPr>
              <a:t>Conclusión</a:t>
            </a:r>
          </a:p>
          <a:p>
            <a:pPr marL="1257300" lvl="2" indent="-342900" algn="l" eaLnBrk="1" fontAlgn="auto" hangingPunct="1">
              <a:spcAft>
                <a:spcPts val="0"/>
              </a:spcAft>
              <a:buSzPct val="110000"/>
              <a:buFont typeface="Arial" pitchFamily="34" charset="0"/>
              <a:buBlip>
                <a:blip r:embed="rId4"/>
              </a:buBlip>
              <a:defRPr/>
            </a:pPr>
            <a:r>
              <a:rPr lang="es-AR" sz="1400" b="1" dirty="0" smtClean="0">
                <a:solidFill>
                  <a:schemeClr val="accent6">
                    <a:lumMod val="50000"/>
                  </a:schemeClr>
                </a:solidFill>
              </a:rPr>
              <a:t>Puede agregarse: preguntas de investigación, modelo del instrumento de recolección de datos, ilustraciones e imágenes vinculadas con el tema.</a:t>
            </a:r>
          </a:p>
          <a:p>
            <a:pPr marL="1257300" lvl="2" indent="-342900" algn="l" eaLnBrk="1" fontAlgn="auto" hangingPunct="1">
              <a:spcAft>
                <a:spcPts val="0"/>
              </a:spcAft>
              <a:buSzPct val="110000"/>
              <a:buFont typeface="Arial" pitchFamily="34" charset="0"/>
              <a:buBlip>
                <a:blip r:embed="rId4"/>
              </a:buBlip>
              <a:defRPr/>
            </a:pPr>
            <a:r>
              <a:rPr lang="es-AR" sz="1400" b="1" dirty="0">
                <a:solidFill>
                  <a:schemeClr val="accent6">
                    <a:lumMod val="50000"/>
                  </a:schemeClr>
                </a:solidFill>
              </a:rPr>
              <a:t>Otros criterios valorables en el stand: originalidad y presentación acorde a la reglamentación.</a:t>
            </a:r>
          </a:p>
          <a:p>
            <a:pPr algn="l" eaLnBrk="1" fontAlgn="auto" hangingPunct="1">
              <a:spcAft>
                <a:spcPts val="0"/>
              </a:spcAft>
              <a:buSzPct val="110000"/>
              <a:buFont typeface="Arial" pitchFamily="34" charset="0"/>
              <a:buNone/>
              <a:defRPr/>
            </a:pPr>
            <a:endParaRPr lang="es-AR" sz="2000" b="1" dirty="0">
              <a:solidFill>
                <a:srgbClr val="AB2421"/>
              </a:solidFill>
            </a:endParaRPr>
          </a:p>
          <a:p>
            <a:pPr algn="r"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endParaRPr lang="es-AR" sz="2800" dirty="0"/>
          </a:p>
        </p:txBody>
      </p:sp>
      <p:sp>
        <p:nvSpPr>
          <p:cNvPr id="5" name="1 Título"/>
          <p:cNvSpPr txBox="1">
            <a:spLocks/>
          </p:cNvSpPr>
          <p:nvPr/>
        </p:nvSpPr>
        <p:spPr>
          <a:xfrm>
            <a:off x="696913" y="476250"/>
            <a:ext cx="8856662" cy="1000125"/>
          </a:xfrm>
          <a:prstGeom prst="rect">
            <a:avLst/>
          </a:prstGeom>
        </p:spPr>
        <p:txBody>
          <a:bodyPr anchor="ctr"/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 fontAlgn="auto">
              <a:spcAft>
                <a:spcPts val="0"/>
              </a:spcAft>
              <a:defRPr/>
            </a:pPr>
            <a:r>
              <a:rPr lang="es-AR" sz="2800" dirty="0">
                <a:solidFill>
                  <a:schemeClr val="bg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ea typeface="+mn-ea"/>
                <a:cs typeface="+mn-cs"/>
              </a:rPr>
              <a:t>Proyectos de investigación escolar </a:t>
            </a:r>
            <a:r>
              <a:rPr lang="es-AR" sz="2800" dirty="0" smtClean="0">
                <a:solidFill>
                  <a:schemeClr val="bg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ea typeface="+mn-ea"/>
                <a:cs typeface="+mn-cs"/>
              </a:rPr>
              <a:t>para Feria de Ciencias</a:t>
            </a:r>
            <a:r>
              <a:rPr lang="es-AR" sz="2800" dirty="0">
                <a:solidFill>
                  <a:schemeClr val="bg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ea typeface="+mn-ea"/>
                <a:cs typeface="+mn-cs"/>
              </a:rPr>
              <a:t/>
            </a:r>
            <a:br>
              <a:rPr lang="es-AR" sz="2800" dirty="0">
                <a:solidFill>
                  <a:schemeClr val="bg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ea typeface="+mn-ea"/>
                <a:cs typeface="+mn-cs"/>
              </a:rPr>
            </a:br>
            <a:r>
              <a:rPr lang="es-AR" sz="2800" dirty="0">
                <a:solidFill>
                  <a:schemeClr val="bg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ea typeface="+mn-ea"/>
                <a:cs typeface="+mn-cs"/>
              </a:rPr>
              <a:t/>
            </a:r>
            <a:br>
              <a:rPr lang="es-AR" sz="2800" dirty="0">
                <a:solidFill>
                  <a:schemeClr val="bg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ea typeface="+mn-ea"/>
                <a:cs typeface="+mn-cs"/>
              </a:rPr>
            </a:br>
            <a:endParaRPr lang="es-AR" sz="2800" dirty="0">
              <a:solidFill>
                <a:schemeClr val="bg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lt"/>
              <a:ea typeface="+mn-ea"/>
              <a:cs typeface="+mn-cs"/>
            </a:endParaRPr>
          </a:p>
        </p:txBody>
      </p:sp>
      <p:pic>
        <p:nvPicPr>
          <p:cNvPr id="7" name="Picture 3" descr="C:\Users\Usuario\Desktop\logo_A_SanLuis_grande_azul.png"/>
          <p:cNvPicPr>
            <a:picLocks noChangeAspect="1" noChangeArrowheads="1"/>
          </p:cNvPicPr>
          <p:nvPr/>
        </p:nvPicPr>
        <p:blipFill>
          <a:blip r:embed="rId5" cstate="print">
            <a:clrChange>
              <a:clrFrom>
                <a:srgbClr val="073557"/>
              </a:clrFrom>
              <a:clrTo>
                <a:srgbClr val="073557">
                  <a:alpha val="0"/>
                </a:srgbClr>
              </a:clrTo>
            </a:clrChange>
            <a:duotone>
              <a:schemeClr val="accent3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80312" y="5935009"/>
            <a:ext cx="1912167" cy="831262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Brío">
  <a:themeElements>
    <a:clrScheme name="Brío">
      <a:dk1>
        <a:sysClr val="windowText" lastClr="000000"/>
      </a:dk1>
      <a:lt1>
        <a:sysClr val="window" lastClr="FFFFFF"/>
      </a:lt1>
      <a:dk2>
        <a:srgbClr val="666666"/>
      </a:dk2>
      <a:lt2>
        <a:srgbClr val="D2D2D2"/>
      </a:lt2>
      <a:accent1>
        <a:srgbClr val="FF388C"/>
      </a:accent1>
      <a:accent2>
        <a:srgbClr val="E40059"/>
      </a:accent2>
      <a:accent3>
        <a:srgbClr val="9C007F"/>
      </a:accent3>
      <a:accent4>
        <a:srgbClr val="68007F"/>
      </a:accent4>
      <a:accent5>
        <a:srgbClr val="005BD3"/>
      </a:accent5>
      <a:accent6>
        <a:srgbClr val="00349E"/>
      </a:accent6>
      <a:hlink>
        <a:srgbClr val="17BBFD"/>
      </a:hlink>
      <a:folHlink>
        <a:srgbClr val="FF79C2"/>
      </a:folHlink>
    </a:clrScheme>
    <a:fontScheme name="Brío">
      <a:majorFont>
        <a:latin typeface="Century Gothic"/>
        <a:ea typeface=""/>
        <a:cs typeface=""/>
        <a:font script="Jpan" typeface="HGｺﾞｼｯｸM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</a:minorFont>
    </a:fontScheme>
    <a:fmtScheme name="Brío">
      <a:fillStyleLst>
        <a:solidFill>
          <a:schemeClr val="phClr"/>
        </a:solidFill>
        <a:gradFill rotWithShape="1">
          <a:gsLst>
            <a:gs pos="0">
              <a:schemeClr val="phClr">
                <a:tint val="10000"/>
                <a:satMod val="300000"/>
              </a:schemeClr>
            </a:gs>
            <a:gs pos="34000">
              <a:schemeClr val="phClr">
                <a:tint val="13500"/>
                <a:satMod val="250000"/>
              </a:schemeClr>
            </a:gs>
            <a:gs pos="100000">
              <a:schemeClr val="phClr">
                <a:tint val="60000"/>
                <a:satMod val="200000"/>
              </a:schemeClr>
            </a:gs>
          </a:gsLst>
          <a:path path="circle">
            <a:fillToRect l="50000" t="155000" r="50000" b="-55000"/>
          </a:path>
        </a:gradFill>
        <a:gradFill rotWithShape="1">
          <a:gsLst>
            <a:gs pos="0">
              <a:schemeClr val="phClr">
                <a:tint val="60000"/>
                <a:satMod val="160000"/>
              </a:schemeClr>
            </a:gs>
            <a:gs pos="46000">
              <a:schemeClr val="phClr">
                <a:tint val="86000"/>
                <a:satMod val="160000"/>
              </a:schemeClr>
            </a:gs>
            <a:gs pos="100000">
              <a:schemeClr val="phClr">
                <a:shade val="40000"/>
                <a:satMod val="160000"/>
              </a:schemeClr>
            </a:gs>
          </a:gsLst>
          <a:path path="circle">
            <a:fillToRect l="50000" t="155000" r="50000" b="-55000"/>
          </a:path>
        </a:gradFill>
      </a:fillStyleLst>
      <a:lnStyleLst>
        <a:ln w="9525" cap="flat" cmpd="sng" algn="ctr">
          <a:solidFill>
            <a:schemeClr val="phClr">
              <a:satMod val="12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25400" dir="14700000" algn="t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50800" dist="38100" dir="14700000" algn="t" rotWithShape="0">
              <a:srgbClr val="000000">
                <a:alpha val="60000"/>
              </a:srgbClr>
            </a:outerShdw>
          </a:effectLst>
        </a:effectStyle>
        <a:effectStyle>
          <a:effectLst>
            <a:outerShdw blurRad="50800" dist="38100" dir="14700000" algn="t" rotWithShape="0">
              <a:srgbClr val="000000">
                <a:alpha val="60000"/>
              </a:srgbClr>
            </a:outerShdw>
          </a:effectLst>
          <a:scene3d>
            <a:camera prst="orthographicFront" fov="0">
              <a:rot lat="0" lon="0" rev="0"/>
            </a:camera>
            <a:lightRig rig="contrasting" dir="t">
              <a:rot lat="0" lon="0" rev="3600000"/>
            </a:lightRig>
          </a:scene3d>
          <a:sp3d prstMaterial="plastic">
            <a:bevelT w="127000" h="38200" prst="relaxedInset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48000"/>
                <a:satMod val="230000"/>
              </a:schemeClr>
            </a:gs>
            <a:gs pos="60000">
              <a:schemeClr val="phClr">
                <a:shade val="92000"/>
                <a:satMod val="230000"/>
              </a:schemeClr>
            </a:gs>
            <a:gs pos="100000">
              <a:schemeClr val="phClr">
                <a:tint val="85000"/>
                <a:satMod val="400000"/>
              </a:schemeClr>
            </a:gs>
          </a:gsLst>
          <a:lin ang="5400000" scaled="0"/>
        </a:gradFill>
        <a:blipFill>
          <a:blip xmlns:r="http://schemas.openxmlformats.org/officeDocument/2006/relationships" r:embed="rId1">
            <a:duotone>
              <a:schemeClr val="phClr">
                <a:shade val="1200"/>
                <a:satMod val="150000"/>
              </a:schemeClr>
              <a:schemeClr val="phClr">
                <a:tint val="90000"/>
                <a:satMod val="150000"/>
              </a:schemeClr>
            </a:duotone>
          </a:blip>
          <a:tile tx="0" ty="0" sx="70000" sy="70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Verve</Template>
  <TotalTime>846</TotalTime>
  <Words>2165</Words>
  <Application>Microsoft Office PowerPoint</Application>
  <PresentationFormat>Presentación en pantalla (4:3)</PresentationFormat>
  <Paragraphs>329</Paragraphs>
  <Slides>27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Títulos de diapositiva</vt:lpstr>
      </vt:variant>
      <vt:variant>
        <vt:i4>27</vt:i4>
      </vt:variant>
    </vt:vector>
  </HeadingPairs>
  <TitlesOfParts>
    <vt:vector size="28" baseType="lpstr">
      <vt:lpstr>Brío</vt:lpstr>
      <vt:lpstr>Proyectos de investigación escolar para Feria de Ciencias  MINISTERIO DE EDUCACIÓN 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Pasos de la investigación en Ciencias Sociales  </vt:lpstr>
      <vt:lpstr>Pasos de la investigación en Ciencias Sociales  </vt:lpstr>
      <vt:lpstr>Diapositiva 12</vt:lpstr>
      <vt:lpstr>Diapositiva 13</vt:lpstr>
      <vt:lpstr>Diapositiva 14</vt:lpstr>
      <vt:lpstr>Diapositiva 15</vt:lpstr>
      <vt:lpstr>Diapositiva 16</vt:lpstr>
      <vt:lpstr>Pasos de la investigación en Ciencias Sociales  </vt:lpstr>
      <vt:lpstr>Diapositiva 18</vt:lpstr>
      <vt:lpstr>Diapositiva 19</vt:lpstr>
      <vt:lpstr>Pasos de la investigación en Ciencias Sociales  </vt:lpstr>
      <vt:lpstr>Pasos de la investigación en Ciencias Sociales  </vt:lpstr>
      <vt:lpstr>Diapositiva 22</vt:lpstr>
      <vt:lpstr>Pasos de la investigación en Ciencias Sociales  </vt:lpstr>
      <vt:lpstr>Diapositiva 24</vt:lpstr>
      <vt:lpstr>Diapositiva 25</vt:lpstr>
      <vt:lpstr>Comunicación de la investigación  </vt:lpstr>
      <vt:lpstr>  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Proyectos de investigación escolar para Feria de Ciencias</dc:title>
  <dc:creator>Usuario</dc:creator>
  <cp:lastModifiedBy>LIS</cp:lastModifiedBy>
  <cp:revision>49</cp:revision>
  <dcterms:created xsi:type="dcterms:W3CDTF">2012-06-07T11:47:53Z</dcterms:created>
  <dcterms:modified xsi:type="dcterms:W3CDTF">2013-07-04T16:23:38Z</dcterms:modified>
</cp:coreProperties>
</file>