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65" r:id="rId1"/>
  </p:sldMasterIdLst>
  <p:notesMasterIdLst>
    <p:notesMasterId r:id="rId14"/>
  </p:notesMasterIdLst>
  <p:handoutMasterIdLst>
    <p:handoutMasterId r:id="rId15"/>
  </p:handoutMasterIdLst>
  <p:sldIdLst>
    <p:sldId id="256" r:id="rId2"/>
    <p:sldId id="305" r:id="rId3"/>
    <p:sldId id="277" r:id="rId4"/>
    <p:sldId id="306" r:id="rId5"/>
    <p:sldId id="308" r:id="rId6"/>
    <p:sldId id="309" r:id="rId7"/>
    <p:sldId id="310" r:id="rId8"/>
    <p:sldId id="307" r:id="rId9"/>
    <p:sldId id="282" r:id="rId10"/>
    <p:sldId id="284" r:id="rId11"/>
    <p:sldId id="285" r:id="rId12"/>
    <p:sldId id="286" r:id="rId1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5C80"/>
    <a:srgbClr val="23597E"/>
    <a:srgbClr val="3F7997"/>
    <a:srgbClr val="0066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0" autoAdjust="0"/>
    <p:restoredTop sz="94660"/>
  </p:normalViewPr>
  <p:slideViewPr>
    <p:cSldViewPr>
      <p:cViewPr varScale="1">
        <p:scale>
          <a:sx n="64" d="100"/>
          <a:sy n="64" d="100"/>
        </p:scale>
        <p:origin x="7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78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78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13C4EC3-E2A6-4E12-BFAF-33790F27F6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205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67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67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67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CD903FA-4795-434C-BD70-EF15A055F6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4003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pPr>
              <a:defRPr/>
            </a:pPr>
            <a:fld id="{9C8A82E6-8541-4753-A652-F1C006CFFBEE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0924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pPr>
              <a:defRPr/>
            </a:pPr>
            <a:fld id="{620B2F75-EC6C-4DEA-8FAC-12205B9962F5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56583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81711A-FAF0-43D3-91C7-68986CB7A0E5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5508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A97AF7-22C7-483B-923D-C8076D7B0805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03350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E864D3-C93E-4A94-B9A0-CBD58C32C328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92920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57781159"/>
      </p:ext>
    </p:extLst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C89DB2-09D5-47BC-98E3-70C449E418D6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06267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217FFF-CDC0-416D-AD34-701C9257059B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02080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ECB600-28B4-4DCA-B074-CDA173DD3A6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8029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27966770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33555768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5767507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20919576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8623440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01121292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54E652-8788-448A-9381-63AC07A0F696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33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2972B9-EFDF-4943-95D9-9DF9341C2258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3974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7924800" cy="4419600"/>
          </a:xfrm>
        </p:spPr>
        <p:txBody>
          <a:bodyPr>
            <a:normAutofit/>
          </a:bodyPr>
          <a:lstStyle/>
          <a:p>
            <a:pPr lvl="0"/>
            <a:endParaRPr lang="es-AR" noProof="0" smtClean="0"/>
          </a:p>
        </p:txBody>
      </p:sp>
      <p:sp>
        <p:nvSpPr>
          <p:cNvPr id="4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1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Edición 2013 de la Feria Nacional - Características generales</a:t>
            </a:r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E9D3A-7486-49A2-8056-9F4859904A5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5631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microsoft.com/office/2007/relationships/hdphoto" Target="../media/hdphoto1.wdp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artisticLightScreen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s-ES_tradnl" smtClean="0"/>
              <a:t>Edición 2013 de la Feria Nacional - Características generales</a:t>
            </a: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529824-5341-4FD3-88CA-E5F3E7AC6C7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1938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  <p:sldLayoutId id="2147483977" r:id="rId12"/>
    <p:sldLayoutId id="2147483978" r:id="rId13"/>
    <p:sldLayoutId id="2147483979" r:id="rId14"/>
    <p:sldLayoutId id="2147483980" r:id="rId15"/>
    <p:sldLayoutId id="2147483981" r:id="rId16"/>
    <p:sldLayoutId id="2147483982" r:id="rId17"/>
    <p:sldLayoutId id="2147483983" r:id="rId1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6"/>
          <p:cNvSpPr txBox="1">
            <a:spLocks noChangeArrowheads="1"/>
          </p:cNvSpPr>
          <p:nvPr/>
        </p:nvSpPr>
        <p:spPr bwMode="auto">
          <a:xfrm>
            <a:off x="1585913" y="5517232"/>
            <a:ext cx="59055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dirty="0">
                <a:solidFill>
                  <a:srgbClr val="255C80"/>
                </a:solidFill>
                <a:latin typeface="Helvetica LT" panose="02000803040000020004" pitchFamily="2" charset="0"/>
              </a:rPr>
              <a:t>FERIA DE EDUCACIÓN, ARTES, CIENCIAS Y TECNOLOGÍA </a:t>
            </a:r>
            <a:r>
              <a:rPr lang="es-ES_tradnl" sz="2400" b="1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2013</a:t>
            </a:r>
            <a:endParaRPr lang="es-ES_tradnl" sz="2400" b="1" dirty="0">
              <a:solidFill>
                <a:srgbClr val="255C80"/>
              </a:solidFill>
              <a:latin typeface="Helvetica LT" panose="02000803040000020004" pitchFamily="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9755" y="1655033"/>
            <a:ext cx="2584490" cy="3502159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691680" y="620688"/>
            <a:ext cx="57842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3462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Helvetica LT" panose="02000803040000020004" pitchFamily="2" charset="0"/>
              </a:rPr>
              <a:t>GOBIERNO DER LA PROVINCIA DE SAN LUIS</a:t>
            </a:r>
          </a:p>
          <a:p>
            <a:pPr algn="ctr"/>
            <a:r>
              <a:rPr lang="es-ES" sz="2000" b="1" dirty="0" smtClean="0">
                <a:ln w="13462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Helvetica LT" panose="02000803040000020004" pitchFamily="2" charset="0"/>
              </a:rPr>
              <a:t> MINISTERIO DE EDUCACIÓN</a:t>
            </a:r>
            <a:endParaRPr lang="es-ES" sz="2000" b="1" cap="none" spc="0" dirty="0">
              <a:ln w="13462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Helvetica LT" panose="020008030400000200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2 Marcador de contenido"/>
          <p:cNvSpPr>
            <a:spLocks noGrp="1"/>
          </p:cNvSpPr>
          <p:nvPr>
            <p:ph idx="1"/>
          </p:nvPr>
        </p:nvSpPr>
        <p:spPr>
          <a:xfrm>
            <a:off x="856060" y="620688"/>
            <a:ext cx="7429499" cy="5118571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es-ES" sz="3600" b="1" i="1" baseline="-25000" dirty="0" smtClean="0">
                <a:latin typeface="+mj-lt"/>
              </a:rPr>
              <a:t>EDICIÓN</a:t>
            </a:r>
            <a:r>
              <a:rPr lang="es-ES" sz="3600" b="1" i="1" dirty="0" smtClean="0">
                <a:latin typeface="+mj-lt"/>
              </a:rPr>
              <a:t> </a:t>
            </a:r>
            <a:r>
              <a:rPr lang="es-ES" sz="3600" b="1" i="1" dirty="0" smtClean="0">
                <a:latin typeface="+mj-lt"/>
              </a:rPr>
              <a:t>2013</a:t>
            </a:r>
            <a:endParaRPr lang="es-ES" sz="3600" b="1" i="1" baseline="-25000" dirty="0" smtClean="0">
              <a:latin typeface="+mj-lt"/>
            </a:endParaRPr>
          </a:p>
          <a:p>
            <a:pPr eaLnBrk="1" hangingPunct="1"/>
            <a:endParaRPr lang="es-ES" sz="3600" b="1" i="1" baseline="-25000" dirty="0" smtClean="0">
              <a:latin typeface="+mj-lt"/>
            </a:endParaRPr>
          </a:p>
          <a:p>
            <a:pPr marL="0" indent="0" eaLnBrk="1" hangingPunct="1">
              <a:buNone/>
            </a:pPr>
            <a:endParaRPr lang="es-ES" sz="3600" b="1" i="1" baseline="-25000" dirty="0" smtClean="0">
              <a:latin typeface="+mj-lt"/>
            </a:endParaRPr>
          </a:p>
          <a:p>
            <a:pPr algn="just" eaLnBrk="1" hangingPunct="1"/>
            <a:r>
              <a:rPr lang="es-ES" sz="3600" b="1" i="1" baseline="-25000" dirty="0" smtClean="0"/>
              <a:t>El Decreto N° 6641-ME-2012,  que aprueba el calendario escolar único, se establece el objetivo de “…Promover la indagación, como modo de propender la enseñanza de la ciencia, del arte y de la tecnología en las aulas del sistema educativo provincial, y para contribuir a la formación de estudiantes con pensamiento crítico, constituyendo un escenario de encuentro, reflexión e inclusión, donde se muestre a la comunidad el trabajo abordado por los alumnos, reflejando la construcción y reconstrucción de conocimientos en relación a la disciplina que forman las áreas y/o campos del mismo, se propicia la participación de todas las Instituciones Educativas en las distintas instancias…” </a:t>
            </a:r>
            <a:endParaRPr lang="es-AR" sz="3600" b="1" dirty="0" smtClean="0"/>
          </a:p>
          <a:p>
            <a:pPr marL="0" indent="0" eaLnBrk="1" hangingPunct="1">
              <a:buNone/>
            </a:pPr>
            <a:endParaRPr lang="es-AR" b="1" dirty="0" smtClean="0">
              <a:latin typeface="+mj-lt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31640" y="5883275"/>
            <a:ext cx="4679482" cy="365125"/>
          </a:xfrm>
        </p:spPr>
        <p:txBody>
          <a:bodyPr/>
          <a:lstStyle/>
          <a:p>
            <a:pPr>
              <a:defRPr/>
            </a:pPr>
            <a:r>
              <a:rPr lang="es-ES_tradnl" sz="1600" dirty="0" smtClean="0">
                <a:solidFill>
                  <a:srgbClr val="255C80"/>
                </a:solidFill>
                <a:latin typeface="+mj-lt"/>
              </a:rPr>
              <a:t>Edición 2013 de la Feria Nacional - Características generales</a:t>
            </a:r>
            <a:endParaRPr lang="es-ES_tradnl" sz="1600" dirty="0">
              <a:solidFill>
                <a:srgbClr val="255C80"/>
              </a:solidFill>
              <a:latin typeface="+mj-lt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C37654-40EB-491E-8968-24C7A3258D59}" type="slidenum">
              <a:rPr lang="es-ES_tradnl" smtClean="0"/>
              <a:pPr>
                <a:defRPr/>
              </a:pPr>
              <a:t>2</a:t>
            </a:fld>
            <a:endParaRPr lang="es-ES_trad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476672"/>
            <a:ext cx="5472608" cy="9144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Trabajos TEMÁTICOS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988369"/>
            <a:ext cx="7607498" cy="309681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s-ES_tradnl" sz="2200" dirty="0" smtClean="0"/>
              <a:t>En la edición 2013 el tema escogido es </a:t>
            </a:r>
            <a:r>
              <a:rPr lang="es-ES_tradnl" sz="2200" b="1" dirty="0" smtClean="0"/>
              <a:t>Ciencia y Democracia</a:t>
            </a:r>
            <a:r>
              <a:rPr lang="es-ES_tradnl" sz="2200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s-ES_tradnl" sz="2200" dirty="0" smtClean="0"/>
              <a:t>Matemática</a:t>
            </a:r>
          </a:p>
          <a:p>
            <a:pPr eaLnBrk="1" hangingPunct="1">
              <a:lnSpc>
                <a:spcPct val="90000"/>
              </a:lnSpc>
            </a:pPr>
            <a:r>
              <a:rPr lang="es-ES_tradnl" sz="2200" dirty="0" smtClean="0"/>
              <a:t>Ciencias Sociales</a:t>
            </a:r>
          </a:p>
          <a:p>
            <a:pPr eaLnBrk="1" hangingPunct="1">
              <a:lnSpc>
                <a:spcPct val="90000"/>
              </a:lnSpc>
            </a:pPr>
            <a:r>
              <a:rPr lang="es-ES_tradnl" sz="2200" dirty="0" smtClean="0"/>
              <a:t>Ciencias Naturales</a:t>
            </a:r>
          </a:p>
          <a:p>
            <a:pPr eaLnBrk="1" hangingPunct="1">
              <a:lnSpc>
                <a:spcPct val="90000"/>
              </a:lnSpc>
            </a:pPr>
            <a:r>
              <a:rPr lang="es-ES_tradnl" sz="2200" dirty="0" smtClean="0"/>
              <a:t>Tecnología</a:t>
            </a:r>
          </a:p>
          <a:p>
            <a:pPr eaLnBrk="1" hangingPunct="1">
              <a:lnSpc>
                <a:spcPct val="90000"/>
              </a:lnSpc>
            </a:pPr>
            <a:r>
              <a:rPr lang="es-ES_tradnl" sz="2200" dirty="0" smtClean="0"/>
              <a:t> Educación Ambiental</a:t>
            </a:r>
          </a:p>
        </p:txBody>
      </p:sp>
      <p:sp>
        <p:nvSpPr>
          <p:cNvPr id="9220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F2627724-6714-40E7-BBE2-83AC35A8ECD9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3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620688"/>
            <a:ext cx="7670800" cy="914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sz="2700" dirty="0" smtClean="0">
                <a:solidFill>
                  <a:srgbClr val="23597E"/>
                </a:solidFill>
                <a:latin typeface="Helvetica LT" panose="02000803040000020004" pitchFamily="2" charset="0"/>
              </a:rPr>
              <a:t>Niveles y Modalidades involucrados</a:t>
            </a:r>
            <a:r>
              <a:rPr lang="es-ES_tradnl" sz="3400" dirty="0" smtClean="0">
                <a:solidFill>
                  <a:srgbClr val="23597E"/>
                </a:solidFill>
                <a:latin typeface="Helvetica LT" panose="02000803040000020004" pitchFamily="2" charset="0"/>
              </a:rPr>
              <a:t> </a:t>
            </a:r>
            <a:br>
              <a:rPr lang="es-ES_tradnl" sz="3400" dirty="0" smtClean="0">
                <a:solidFill>
                  <a:srgbClr val="23597E"/>
                </a:solidFill>
                <a:latin typeface="Helvetica LT" panose="02000803040000020004" pitchFamily="2" charset="0"/>
              </a:rPr>
            </a:br>
            <a:r>
              <a:rPr lang="es-ES_tradnl" sz="4000" dirty="0" smtClean="0">
                <a:solidFill>
                  <a:srgbClr val="23597E"/>
                </a:solidFill>
                <a:latin typeface="Helvetica LT" panose="02000803040000020004" pitchFamily="2" charset="0"/>
              </a:rPr>
              <a:t>Feria  Escolar 2013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719137" y="2132856"/>
            <a:ext cx="7705725" cy="4322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ES_tradnl" b="1" dirty="0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dirty="0" smtClean="0"/>
              <a:t>   Se desarrollará en cada Institución Educativa desde el 22-07-13, siendo la inscripción hasta el día 05-08-13 para la instancia Regional.</a:t>
            </a:r>
          </a:p>
        </p:txBody>
      </p:sp>
      <p:sp>
        <p:nvSpPr>
          <p:cNvPr id="10244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5AB4FBD4-2B7D-40EB-9B9B-BF11D8E5EA3C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4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260648"/>
            <a:ext cx="7670800" cy="914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sz="3400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/>
            </a:r>
            <a:br>
              <a:rPr lang="es-ES_tradnl" sz="3400" dirty="0" smtClean="0">
                <a:solidFill>
                  <a:srgbClr val="255C80"/>
                </a:solidFill>
                <a:latin typeface="Helvetica LT" panose="02000803040000020004" pitchFamily="2" charset="0"/>
              </a:rPr>
            </a:br>
            <a:r>
              <a:rPr lang="es-ES_tradnl" sz="4000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Feria  Regional  2013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754707" y="2060848"/>
            <a:ext cx="7705725" cy="4322762"/>
          </a:xfrm>
        </p:spPr>
        <p:txBody>
          <a:bodyPr/>
          <a:lstStyle/>
          <a:p>
            <a:pPr lvl="0" algn="just"/>
            <a:r>
              <a:rPr lang="es-ES" sz="2000" b="1" i="1" dirty="0" smtClean="0"/>
              <a:t>1° FASE  -NIVEL INICIAL - SEDE: ESC. EXP. Nº 2 “PUERTAS DEL SOL” (13-08-13)</a:t>
            </a:r>
            <a:endParaRPr lang="es-AR" sz="2000" dirty="0" smtClean="0"/>
          </a:p>
          <a:p>
            <a:pPr lvl="0"/>
            <a:r>
              <a:rPr lang="es-ES" sz="2000" b="1" i="1" dirty="0" smtClean="0"/>
              <a:t>2°FASE-NIVEL PRIMARIO, SEDE: ESCUELA N° 24 “PANCHA HERNANDEZ”.(14-08-13)</a:t>
            </a:r>
            <a:endParaRPr lang="es-AR" sz="2000" dirty="0" smtClean="0"/>
          </a:p>
          <a:p>
            <a:pPr lvl="0"/>
            <a:r>
              <a:rPr lang="es-ES" sz="2000" b="1" i="1" dirty="0" smtClean="0"/>
              <a:t>3°FASE-NIVELSECUNDARIO, SEDE: ESCUELA N° 24 “PANCHA HERNANDEZ”.(15-08-13)</a:t>
            </a:r>
            <a:endParaRPr lang="es-AR" sz="2000" dirty="0" smtClean="0"/>
          </a:p>
          <a:p>
            <a:pPr lvl="0">
              <a:buNone/>
            </a:pPr>
            <a:endParaRPr lang="es-ES_tradnl" dirty="0" smtClean="0"/>
          </a:p>
        </p:txBody>
      </p:sp>
      <p:sp>
        <p:nvSpPr>
          <p:cNvPr id="11268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2C88A6FD-7F0F-44E1-9970-DED9883DF8A8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5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260648"/>
            <a:ext cx="7670800" cy="914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sz="34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</a:rPr>
              <a:t/>
            </a:r>
            <a:br>
              <a:rPr lang="es-ES_tradnl" sz="34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</a:rPr>
            </a:br>
            <a:r>
              <a:rPr lang="es-ES_tradnl" sz="4000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Feria  Regional  2013</a:t>
            </a:r>
          </a:p>
        </p:txBody>
      </p:sp>
      <p:sp>
        <p:nvSpPr>
          <p:cNvPr id="11268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2C88A6FD-7F0F-44E1-9970-DED9883DF8A8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6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907556" y="2078846"/>
            <a:ext cx="73368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es-ES" sz="2000" b="1" i="1" u="sng" dirty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REGIÓN II:</a:t>
            </a:r>
            <a:endParaRPr lang="es-AR" sz="2000" dirty="0">
              <a:latin typeface="+mn-lt"/>
            </a:endParaRPr>
          </a:p>
          <a:p>
            <a:pPr lvl="0" algn="just" eaLnBrk="0" hangingPunct="0">
              <a:buFontTx/>
              <a:buChar char="•"/>
            </a:pPr>
            <a:r>
              <a:rPr lang="es-ES" sz="2000" b="1" i="1" dirty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1° FASE: NIVEL INICIAL:  ESCUELA N° 12 “MAESTRAS MERCEDINAS” (14-08-13</a:t>
            </a:r>
            <a:r>
              <a:rPr lang="es-ES" sz="2000" b="1" i="1" dirty="0" smtClean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)</a:t>
            </a:r>
          </a:p>
          <a:p>
            <a:pPr lvl="0" algn="just" eaLnBrk="0" hangingPunct="0">
              <a:buFontTx/>
              <a:buChar char="•"/>
            </a:pPr>
            <a:endParaRPr lang="es-AR" sz="2000" dirty="0">
              <a:latin typeface="+mn-lt"/>
            </a:endParaRPr>
          </a:p>
          <a:p>
            <a:pPr lvl="0" algn="just" eaLnBrk="0" hangingPunct="0">
              <a:buFontTx/>
              <a:buChar char="•"/>
            </a:pPr>
            <a:r>
              <a:rPr lang="es-ES" sz="2000" b="1" i="1" dirty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2° FASE : NIVEL PRIMARIO ESCUELA N° 29 “REMEDIOS DE ESCALADA”( 13-08-13</a:t>
            </a:r>
            <a:r>
              <a:rPr lang="es-ES" sz="2000" b="1" i="1" dirty="0" smtClean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)</a:t>
            </a:r>
          </a:p>
          <a:p>
            <a:pPr lvl="0" algn="just" eaLnBrk="0" hangingPunct="0">
              <a:buFontTx/>
              <a:buChar char="•"/>
            </a:pPr>
            <a:endParaRPr lang="es-AR" sz="2000" dirty="0">
              <a:latin typeface="+mn-lt"/>
            </a:endParaRPr>
          </a:p>
          <a:p>
            <a:pPr lvl="0" algn="just" eaLnBrk="0" hangingPunct="0">
              <a:buFontTx/>
              <a:buChar char="•"/>
            </a:pPr>
            <a:r>
              <a:rPr lang="es-ES" sz="2000" b="1" i="1" dirty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3°FASE SECUNDARIA  COLEGIO N° 15 INGENIERO AGUSTÍN  MERCADO (15-08-13</a:t>
            </a:r>
            <a:r>
              <a:rPr lang="es-ES" sz="2000" b="1" i="1" dirty="0" smtClean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)</a:t>
            </a:r>
          </a:p>
          <a:p>
            <a:pPr lvl="0" algn="just" eaLnBrk="0" hangingPunct="0">
              <a:buFontTx/>
              <a:buChar char="•"/>
            </a:pPr>
            <a:endParaRPr lang="es-AR" sz="2000" dirty="0">
              <a:latin typeface="+mn-lt"/>
            </a:endParaRPr>
          </a:p>
          <a:p>
            <a:pPr lvl="0" algn="just" eaLnBrk="0" hangingPunct="0">
              <a:buFontTx/>
              <a:buChar char="•"/>
            </a:pPr>
            <a:r>
              <a:rPr lang="es-ES" sz="2000" b="1" i="1" u="sng" dirty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REGIÓN III: </a:t>
            </a:r>
            <a:r>
              <a:rPr lang="es-ES" sz="2000" b="1" i="1" dirty="0">
                <a:solidFill>
                  <a:srgbClr val="000000"/>
                </a:solidFill>
                <a:latin typeface="+mn-lt"/>
                <a:ea typeface="Calibri" pitchFamily="34" charset="0"/>
                <a:cs typeface="Arial" pitchFamily="34" charset="0"/>
              </a:rPr>
              <a:t>1° Y 2° FASE  ESCUELA Nº 149 “MANUEL LAINEZ” – FORTUNA  ( 15-08-13)</a:t>
            </a:r>
            <a:endParaRPr lang="es-AR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260648"/>
            <a:ext cx="7670800" cy="914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sz="34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</a:rPr>
              <a:t/>
            </a:r>
            <a:br>
              <a:rPr lang="es-ES_tradnl" sz="34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</a:rPr>
            </a:br>
            <a:r>
              <a:rPr lang="es-ES_tradnl" sz="4000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Feria  Regional  2013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754707" y="2132385"/>
            <a:ext cx="7705725" cy="2808783"/>
          </a:xfrm>
        </p:spPr>
        <p:txBody>
          <a:bodyPr/>
          <a:lstStyle/>
          <a:p>
            <a:pPr lvl="0"/>
            <a:r>
              <a:rPr lang="es-ES" sz="2000" b="1" i="1" u="sng" dirty="0" smtClean="0"/>
              <a:t>REGIÓN V:</a:t>
            </a:r>
            <a:r>
              <a:rPr lang="es-ES" sz="2000" b="1" i="1" dirty="0" smtClean="0"/>
              <a:t>1° Y 2° FASE NIVEL INICIAL Y PRIMARIA,   SEDE: “CENTRO N° 18 CESAR ROSALES”.(15-08-13)</a:t>
            </a:r>
            <a:endParaRPr lang="es-AR" sz="2000" dirty="0" smtClean="0"/>
          </a:p>
          <a:p>
            <a:pPr marL="0" indent="0">
              <a:buNone/>
            </a:pPr>
            <a:endParaRPr lang="es-AR" sz="2000" dirty="0" smtClean="0"/>
          </a:p>
          <a:p>
            <a:pPr lvl="0"/>
            <a:r>
              <a:rPr lang="es-ES" sz="2000" b="1" i="1" u="sng" dirty="0" smtClean="0"/>
              <a:t>REGIÓN VI: </a:t>
            </a:r>
            <a:r>
              <a:rPr lang="es-ES" sz="2000" b="1" i="1" dirty="0" smtClean="0"/>
              <a:t>1° Y 2° FASE ESCUELA N° 52  “SUBMARINO ARAS – LUJÁN”  (16-08-13)</a:t>
            </a:r>
            <a:endParaRPr lang="es-AR" sz="2000" dirty="0" smtClean="0"/>
          </a:p>
          <a:p>
            <a:pPr lvl="0">
              <a:buNone/>
            </a:pPr>
            <a:endParaRPr lang="es-ES_tradnl" dirty="0" smtClean="0"/>
          </a:p>
        </p:txBody>
      </p:sp>
      <p:sp>
        <p:nvSpPr>
          <p:cNvPr id="11268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2C88A6FD-7F0F-44E1-9970-DED9883DF8A8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7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476672"/>
            <a:ext cx="7670800" cy="9144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Feria Provincial 2013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86755" y="1986558"/>
            <a:ext cx="6193557" cy="4322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b="1" dirty="0" smtClean="0"/>
              <a:t>SEDES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ES_tradnl" b="1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dirty="0" smtClean="0"/>
              <a:t>Se desarrollará en dos fases, a saber:</a:t>
            </a:r>
          </a:p>
          <a:p>
            <a:pPr eaLnBrk="1" hangingPunct="1">
              <a:lnSpc>
                <a:spcPct val="80000"/>
              </a:lnSpc>
            </a:pPr>
            <a:r>
              <a:rPr lang="es-ES_tradnl" b="1" u="sng" dirty="0" smtClean="0"/>
              <a:t>1 Fase: 2 y 3 de septiembre </a:t>
            </a:r>
          </a:p>
          <a:p>
            <a:pPr eaLnBrk="1" hangingPunct="1">
              <a:lnSpc>
                <a:spcPct val="80000"/>
              </a:lnSpc>
            </a:pPr>
            <a:r>
              <a:rPr lang="es-ES_tradnl" b="1" u="sng" dirty="0" smtClean="0"/>
              <a:t>2 Fase :5y 6 de septiembre</a:t>
            </a:r>
          </a:p>
          <a:p>
            <a:pPr eaLnBrk="1" hangingPunct="1">
              <a:lnSpc>
                <a:spcPct val="80000"/>
              </a:lnSpc>
            </a:pPr>
            <a:endParaRPr lang="es-ES_tradnl" b="1" u="sng" dirty="0" smtClean="0"/>
          </a:p>
          <a:p>
            <a:pPr eaLnBrk="1" hangingPunct="1">
              <a:lnSpc>
                <a:spcPct val="80000"/>
              </a:lnSpc>
            </a:pPr>
            <a:r>
              <a:rPr lang="es-ES_tradnl" b="1" u="sng" dirty="0" smtClean="0"/>
              <a:t>Lugar </a:t>
            </a:r>
          </a:p>
          <a:p>
            <a:pPr eaLnBrk="1" hangingPunct="1">
              <a:lnSpc>
                <a:spcPct val="80000"/>
              </a:lnSpc>
            </a:pPr>
            <a:r>
              <a:rPr lang="es-ES_tradnl" b="1" u="sng" dirty="0" smtClean="0"/>
              <a:t>Centro N° 1 JUAN PASCUAL PRINGLES </a:t>
            </a:r>
          </a:p>
        </p:txBody>
      </p:sp>
      <p:sp>
        <p:nvSpPr>
          <p:cNvPr id="12292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9F64DF6C-CE69-4A62-A2E4-8C5D119B4CB8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8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260648"/>
            <a:ext cx="7670800" cy="914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sz="34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</a:rPr>
              <a:t/>
            </a:r>
            <a:br>
              <a:rPr lang="es-ES_tradnl" sz="3400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</a:rPr>
            </a:br>
            <a:r>
              <a:rPr lang="es-ES_tradnl" sz="4000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Feria Nacional 2013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914550"/>
            <a:ext cx="7705725" cy="4322762"/>
          </a:xfrm>
        </p:spPr>
        <p:txBody>
          <a:bodyPr>
            <a:normAutofit/>
          </a:bodyPr>
          <a:lstStyle/>
          <a:p>
            <a:pPr marL="265176" indent="-265176"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ES_tradnl" b="1" dirty="0" smtClean="0"/>
              <a:t>SEDES</a:t>
            </a:r>
          </a:p>
          <a:p>
            <a:pPr marL="265176" indent="-265176"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s-ES_tradnl" b="1" dirty="0" smtClean="0"/>
          </a:p>
          <a:p>
            <a:pPr marL="265176" indent="-265176" algn="just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ES_tradnl" dirty="0" smtClean="0"/>
              <a:t>Se desarrollará en </a:t>
            </a:r>
            <a:r>
              <a:rPr lang="es-ES_tradnl" b="1" dirty="0" smtClean="0">
                <a:solidFill>
                  <a:schemeClr val="bg2">
                    <a:lumMod val="50000"/>
                  </a:schemeClr>
                </a:solidFill>
              </a:rPr>
              <a:t>tres fases</a:t>
            </a:r>
            <a:r>
              <a:rPr lang="es-ES_tradnl" dirty="0" smtClean="0"/>
              <a:t>, a saber:</a:t>
            </a:r>
          </a:p>
          <a:p>
            <a:pPr marL="265176" indent="-265176" algn="just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_tradnl" b="1" u="sng" dirty="0" smtClean="0"/>
              <a:t>1ª Fase</a:t>
            </a:r>
            <a:r>
              <a:rPr lang="es-ES_tradnl" dirty="0" smtClean="0"/>
              <a:t>: En la ciudad de </a:t>
            </a:r>
            <a:r>
              <a:rPr lang="es-ES_tradnl" b="1" dirty="0" smtClean="0">
                <a:solidFill>
                  <a:schemeClr val="bg2">
                    <a:lumMod val="50000"/>
                  </a:schemeClr>
                </a:solidFill>
              </a:rPr>
              <a:t>Paraná</a:t>
            </a:r>
            <a:r>
              <a:rPr lang="es-ES_tradnl" dirty="0" smtClean="0"/>
              <a:t> (Provincia de Entre Ríos) del 1° al 5 de octubre.</a:t>
            </a:r>
          </a:p>
          <a:p>
            <a:pPr marL="265176" indent="-265176" algn="just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_tradnl" b="1" u="sng" dirty="0" smtClean="0"/>
              <a:t>2ª Fase</a:t>
            </a:r>
            <a:r>
              <a:rPr lang="es-ES_tradnl" dirty="0" smtClean="0"/>
              <a:t>: En la ciudad de </a:t>
            </a:r>
            <a:r>
              <a:rPr lang="es-ES_tradnl" b="1" dirty="0" smtClean="0">
                <a:solidFill>
                  <a:schemeClr val="bg2">
                    <a:lumMod val="50000"/>
                  </a:schemeClr>
                </a:solidFill>
              </a:rPr>
              <a:t>Santa Rosa</a:t>
            </a:r>
            <a:r>
              <a:rPr lang="es-ES_tradnl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s-ES_tradnl" dirty="0" smtClean="0"/>
              <a:t>(Provincia de La Pampa) del 21 al 25 de octubre.</a:t>
            </a:r>
          </a:p>
          <a:p>
            <a:pPr marL="265176" indent="-265176" algn="just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s-ES_tradnl" b="1" u="sng" dirty="0" smtClean="0"/>
              <a:t>3ª Fase</a:t>
            </a:r>
            <a:r>
              <a:rPr lang="es-ES_tradnl" b="1" dirty="0" smtClean="0"/>
              <a:t>:</a:t>
            </a:r>
            <a:r>
              <a:rPr lang="es-ES_tradnl" dirty="0" smtClean="0"/>
              <a:t> En la ciudad de </a:t>
            </a:r>
            <a:r>
              <a:rPr lang="es-ES_tradnl" b="1" dirty="0" smtClean="0">
                <a:solidFill>
                  <a:schemeClr val="bg2">
                    <a:lumMod val="50000"/>
                  </a:schemeClr>
                </a:solidFill>
              </a:rPr>
              <a:t>Mendoza</a:t>
            </a:r>
            <a:r>
              <a:rPr lang="es-ES_tradnl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s-ES_tradnl" dirty="0" smtClean="0"/>
              <a:t>(Provincia de Mendoza) del 5 al 9 de noviembre. </a:t>
            </a:r>
          </a:p>
        </p:txBody>
      </p:sp>
      <p:sp>
        <p:nvSpPr>
          <p:cNvPr id="1331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7C2886B7-EA95-4B70-9195-FD80D9C43BEC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9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476672"/>
            <a:ext cx="6697116" cy="6667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… en la primera fase (Entre Ríos)…</a:t>
            </a:r>
          </a:p>
        </p:txBody>
      </p:sp>
      <p:sp>
        <p:nvSpPr>
          <p:cNvPr id="14339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B8710E8C-14BD-4D79-ADA8-6C03AF8DF2A3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10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4340" name="Line 55"/>
          <p:cNvSpPr>
            <a:spLocks noChangeShapeType="1"/>
          </p:cNvSpPr>
          <p:nvPr/>
        </p:nvSpPr>
        <p:spPr bwMode="auto">
          <a:xfrm>
            <a:off x="4267200" y="2927350"/>
            <a:ext cx="0" cy="0"/>
          </a:xfrm>
          <a:prstGeom prst="line">
            <a:avLst/>
          </a:prstGeom>
          <a:noFill/>
          <a:ln w="25400" cap="rnd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es-AR"/>
          </a:p>
        </p:txBody>
      </p:sp>
      <p:graphicFrame>
        <p:nvGraphicFramePr>
          <p:cNvPr id="290885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997513"/>
              </p:ext>
            </p:extLst>
          </p:nvPr>
        </p:nvGraphicFramePr>
        <p:xfrm>
          <a:off x="611385" y="1628800"/>
          <a:ext cx="7993063" cy="3870798"/>
        </p:xfrm>
        <a:graphic>
          <a:graphicData uri="http://schemas.openxmlformats.org/drawingml/2006/table">
            <a:tbl>
              <a:tblPr/>
              <a:tblGrid>
                <a:gridCol w="2501900"/>
                <a:gridCol w="4684713"/>
                <a:gridCol w="806450"/>
              </a:tblGrid>
              <a:tr h="335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Identificación0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Estudiantes de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 </a:t>
                      </a:r>
                      <a:endParaRPr kumimoji="0" lang="es-ES_tradn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1" marB="45711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Jardines en Ferias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Inicial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35215">
                <a:tc row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Escuelas en Ferias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cap="flat">
                      <a:noFill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160338" algn="l"/>
                        </a:tabLst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Primaria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35215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Rural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35215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Especial (b)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35215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Intercultural Bilingüe (b)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352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Adultos en ferias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Permanente de Jóvenes y Adultos (b)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579007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Contextos en Ferias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cap="flat">
                      <a:noFill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de personas en contextos de privación de su libertad (b)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352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Ferias a distancia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para argentinos en el exterior (b)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45711" marB="4571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602" name="Rectangle 70"/>
          <p:cNvSpPr>
            <a:spLocks noChangeArrowheads="1"/>
          </p:cNvSpPr>
          <p:nvPr/>
        </p:nvSpPr>
        <p:spPr bwMode="auto">
          <a:xfrm>
            <a:off x="1042988" y="5771852"/>
            <a:ext cx="7273925" cy="825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marL="342900" indent="-342900" algn="just">
              <a:defRPr/>
            </a:pPr>
            <a:r>
              <a:rPr lang="es-ES_tradnl" sz="1600" b="1" i="1" dirty="0">
                <a:solidFill>
                  <a:srgbClr val="255C80"/>
                </a:solidFill>
                <a:latin typeface="+mn-lt"/>
              </a:rPr>
              <a:t>Referencias</a:t>
            </a:r>
            <a:r>
              <a:rPr lang="es-ES_tradnl" sz="1600" i="1" dirty="0">
                <a:solidFill>
                  <a:srgbClr val="255C80"/>
                </a:solidFill>
                <a:latin typeface="+mn-lt"/>
              </a:rPr>
              <a:t>: (a) Los trabajos estarán centrados en la Educación Inicial y/o Primaria; (b) Los trabajos estarán centrados en la Educación Primaria.</a:t>
            </a:r>
          </a:p>
          <a:p>
            <a:pPr marL="342900" indent="-342900" algn="just">
              <a:defRPr/>
            </a:pPr>
            <a:r>
              <a:rPr lang="es-ES_tradnl" sz="1600" i="1" dirty="0">
                <a:solidFill>
                  <a:srgbClr val="255C80"/>
                </a:solidFill>
                <a:latin typeface="+mn-lt"/>
              </a:rPr>
              <a:t>Además, se incluye la Muestra de Trabajos Temáticos y Extraordinarios.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268" y="476672"/>
            <a:ext cx="6481092" cy="6667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… en la segunda fase (La Pampa)…</a:t>
            </a:r>
          </a:p>
        </p:txBody>
      </p:sp>
      <p:sp>
        <p:nvSpPr>
          <p:cNvPr id="15363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88035AC-3578-482A-96AE-8F90CDAE2E61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11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5364" name="Line 3"/>
          <p:cNvSpPr>
            <a:spLocks noChangeShapeType="1"/>
          </p:cNvSpPr>
          <p:nvPr/>
        </p:nvSpPr>
        <p:spPr bwMode="auto">
          <a:xfrm>
            <a:off x="4267200" y="2927350"/>
            <a:ext cx="0" cy="0"/>
          </a:xfrm>
          <a:prstGeom prst="line">
            <a:avLst/>
          </a:prstGeom>
          <a:noFill/>
          <a:ln w="25400" cap="rnd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es-AR"/>
          </a:p>
        </p:txBody>
      </p:sp>
      <p:sp>
        <p:nvSpPr>
          <p:cNvPr id="15365" name="Line 84"/>
          <p:cNvSpPr>
            <a:spLocks noChangeShapeType="1"/>
          </p:cNvSpPr>
          <p:nvPr/>
        </p:nvSpPr>
        <p:spPr bwMode="auto">
          <a:xfrm>
            <a:off x="3205163" y="2482850"/>
            <a:ext cx="0" cy="0"/>
          </a:xfrm>
          <a:prstGeom prst="line">
            <a:avLst/>
          </a:prstGeom>
          <a:noFill/>
          <a:ln w="25400" cap="rnd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es-AR"/>
          </a:p>
        </p:txBody>
      </p:sp>
      <p:graphicFrame>
        <p:nvGraphicFramePr>
          <p:cNvPr id="291939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869430"/>
              </p:ext>
            </p:extLst>
          </p:nvPr>
        </p:nvGraphicFramePr>
        <p:xfrm>
          <a:off x="611385" y="1484313"/>
          <a:ext cx="7993063" cy="4267200"/>
        </p:xfrm>
        <a:graphic>
          <a:graphicData uri="http://schemas.openxmlformats.org/drawingml/2006/table">
            <a:tbl>
              <a:tblPr/>
              <a:tblGrid>
                <a:gridCol w="2505075"/>
                <a:gridCol w="2898775"/>
                <a:gridCol w="2589213"/>
              </a:tblGrid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Identificación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Estudiantes de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 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538">
                <a:tc rowSpan="5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Escuelas en Ferias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160338" algn="l"/>
                        </a:tabLst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Secundaria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1950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160338" algn="l"/>
                        </a:tabLst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Técnica y Profesional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1950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160338" algn="l"/>
                        </a:tabLst>
                      </a:pPr>
                      <a:r>
                        <a:rPr kumimoji="0" lang="es-ES_tradnl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Rural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3538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160338" algn="l"/>
                        </a:tabLst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Especial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1950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160338" algn="l"/>
                        </a:tabLst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Intercultural Bilingüe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Adultos en ferias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Permanente de Jóvenes y Adultos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Ciencia y arte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Artística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6270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Contextos en Ferias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de personas en contextos de privación de su libertad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Ferias a distancia</a:t>
                      </a:r>
                      <a:endParaRPr kumimoji="0" lang="es-ES_tradn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Educación para argentinos en el exterior (a)</a:t>
                      </a:r>
                      <a:endParaRPr kumimoji="0" lang="es-ES_tradn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628" name="Rectangle 100"/>
          <p:cNvSpPr>
            <a:spLocks noChangeArrowheads="1"/>
          </p:cNvSpPr>
          <p:nvPr/>
        </p:nvSpPr>
        <p:spPr bwMode="auto">
          <a:xfrm>
            <a:off x="755650" y="5958319"/>
            <a:ext cx="7377113" cy="584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_tradnl" sz="1600" b="1" i="1" dirty="0">
                <a:solidFill>
                  <a:srgbClr val="255C80"/>
                </a:solidFill>
                <a:latin typeface="+mn-lt"/>
              </a:rPr>
              <a:t>Referencias</a:t>
            </a:r>
            <a:r>
              <a:rPr lang="es-ES_tradnl" sz="1600" i="1" dirty="0">
                <a:solidFill>
                  <a:srgbClr val="255C80"/>
                </a:solidFill>
                <a:latin typeface="+mn-lt"/>
              </a:rPr>
              <a:t>: (a) Los trabajos estarán centrados en la Educación Secundaria.</a:t>
            </a:r>
          </a:p>
          <a:p>
            <a:pPr algn="ctr">
              <a:defRPr/>
            </a:pPr>
            <a:r>
              <a:rPr lang="es-ES_tradnl" sz="1600" i="1" dirty="0">
                <a:solidFill>
                  <a:srgbClr val="255C80"/>
                </a:solidFill>
                <a:latin typeface="+mn-lt"/>
              </a:rPr>
              <a:t>Además, se incluye la Muestra de Trabajos Temáticos, Extraordinarios e Invitados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xfrm>
            <a:off x="589161" y="692696"/>
            <a:ext cx="8015287" cy="9144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dirty="0" smtClean="0">
                <a:solidFill>
                  <a:srgbClr val="255C80"/>
                </a:solidFill>
                <a:latin typeface="Helvetica LT" panose="02000803040000020004" pitchFamily="2" charset="0"/>
              </a:rPr>
              <a:t>… en la tercera fase (Mendoza)…</a:t>
            </a:r>
          </a:p>
        </p:txBody>
      </p:sp>
      <p:graphicFrame>
        <p:nvGraphicFramePr>
          <p:cNvPr id="292973" name="Group 10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478284551"/>
              </p:ext>
            </p:extLst>
          </p:nvPr>
        </p:nvGraphicFramePr>
        <p:xfrm>
          <a:off x="611560" y="2339233"/>
          <a:ext cx="7924800" cy="1809847"/>
        </p:xfrm>
        <a:graphic>
          <a:graphicData uri="http://schemas.openxmlformats.org/drawingml/2006/table">
            <a:tbl>
              <a:tblPr/>
              <a:tblGrid>
                <a:gridCol w="3122612"/>
                <a:gridCol w="2179638"/>
                <a:gridCol w="2622550"/>
              </a:tblGrid>
              <a:tr h="5872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Identificación</a:t>
                      </a:r>
                      <a:endParaRPr kumimoji="0" lang="es-ES_tradn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Estudiantes de</a:t>
                      </a:r>
                      <a:endParaRPr kumimoji="0" lang="es-ES_tradn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 </a:t>
                      </a:r>
                      <a:endParaRPr kumimoji="0" lang="es-ES_tradn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511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Escuelas en Ferias</a:t>
                      </a:r>
                      <a:endParaRPr kumimoji="0" lang="es-ES_tradnl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60338" algn="l"/>
                        </a:tabLst>
                      </a:pPr>
                      <a:r>
                        <a:rPr kumimoji="0" lang="es-ES_tradn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Educación Superior</a:t>
                      </a:r>
                      <a:endParaRPr kumimoji="0" lang="es-ES_tradn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63996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Muestra de destacados</a:t>
                      </a:r>
                      <a:endParaRPr kumimoji="0" lang="es-ES_tradnl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Educación Secundaria (a)</a:t>
                      </a:r>
                      <a:endParaRPr kumimoji="0" lang="es-ES_tradn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395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27EA74CE-AAD3-42C7-87C5-627B90065BB7}" type="slidenum">
              <a:rPr lang="es-ES_tradnl" smtClean="0">
                <a:solidFill>
                  <a:schemeClr val="tx1"/>
                </a:solidFill>
                <a:latin typeface="Arial Black" pitchFamily="34" charset="0"/>
              </a:rPr>
              <a:pPr/>
              <a:t>12</a:t>
            </a:fld>
            <a:endParaRPr lang="es-ES_tradnl" smtClean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6396" name="Line 3"/>
          <p:cNvSpPr>
            <a:spLocks noChangeShapeType="1"/>
          </p:cNvSpPr>
          <p:nvPr/>
        </p:nvSpPr>
        <p:spPr bwMode="auto">
          <a:xfrm>
            <a:off x="4267200" y="2927350"/>
            <a:ext cx="0" cy="0"/>
          </a:xfrm>
          <a:prstGeom prst="line">
            <a:avLst/>
          </a:prstGeom>
          <a:noFill/>
          <a:ln w="25400" cap="rnd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es-AR"/>
          </a:p>
        </p:txBody>
      </p:sp>
      <p:sp>
        <p:nvSpPr>
          <p:cNvPr id="16397" name="Line 4"/>
          <p:cNvSpPr>
            <a:spLocks noChangeShapeType="1"/>
          </p:cNvSpPr>
          <p:nvPr/>
        </p:nvSpPr>
        <p:spPr bwMode="auto">
          <a:xfrm>
            <a:off x="3205163" y="2482850"/>
            <a:ext cx="0" cy="0"/>
          </a:xfrm>
          <a:prstGeom prst="line">
            <a:avLst/>
          </a:prstGeom>
          <a:noFill/>
          <a:ln w="25400" cap="rnd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es-AR"/>
          </a:p>
        </p:txBody>
      </p:sp>
      <p:sp>
        <p:nvSpPr>
          <p:cNvPr id="26639" name="Rectangle 108"/>
          <p:cNvSpPr>
            <a:spLocks noChangeArrowheads="1"/>
          </p:cNvSpPr>
          <p:nvPr/>
        </p:nvSpPr>
        <p:spPr bwMode="auto">
          <a:xfrm>
            <a:off x="1042938" y="4869160"/>
            <a:ext cx="7129462" cy="83099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marL="342900" indent="-342900" algn="just">
              <a:defRPr/>
            </a:pPr>
            <a:r>
              <a:rPr lang="es-ES_tradnl" sz="1600" b="1" i="1" dirty="0">
                <a:solidFill>
                  <a:srgbClr val="255C80"/>
                </a:solidFill>
                <a:latin typeface="+mn-lt"/>
              </a:rPr>
              <a:t>Referencias</a:t>
            </a:r>
            <a:r>
              <a:rPr lang="es-ES_tradnl" sz="1600" i="1" dirty="0">
                <a:solidFill>
                  <a:srgbClr val="255C80"/>
                </a:solidFill>
                <a:latin typeface="+mn-lt"/>
              </a:rPr>
              <a:t> : (a) Se trata de los trabajos destacados de la Educación Secundaria, durante la 2ª Fase de la edición 2013 de la Feria Nacional.</a:t>
            </a:r>
          </a:p>
          <a:p>
            <a:pPr marL="342900" indent="-342900" algn="ctr">
              <a:defRPr/>
            </a:pPr>
            <a:r>
              <a:rPr lang="es-ES_tradnl" sz="1600" i="1" dirty="0">
                <a:solidFill>
                  <a:srgbClr val="255C80"/>
                </a:solidFill>
                <a:latin typeface="+mn-lt"/>
              </a:rPr>
              <a:t>Además, se incluye la Muestra de Trabajos Temáticos y Extraordinarios</a:t>
            </a:r>
            <a:r>
              <a:rPr lang="es-ES_tradnl" sz="1600" i="1" dirty="0" smtClean="0">
                <a:solidFill>
                  <a:srgbClr val="255C80"/>
                </a:solidFill>
                <a:latin typeface="+mn-lt"/>
              </a:rPr>
              <a:t>.</a:t>
            </a:r>
            <a:endParaRPr lang="es-ES_tradnl" sz="1600" i="1" dirty="0">
              <a:solidFill>
                <a:srgbClr val="255C8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o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o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o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TC104033919[[fn=Circuito]]</Template>
  <TotalTime>1018</TotalTime>
  <Words>784</Words>
  <Application>Microsoft Office PowerPoint</Application>
  <PresentationFormat>Presentación en pantalla (4:3)</PresentationFormat>
  <Paragraphs>111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4" baseType="lpstr">
      <vt:lpstr>Arial</vt:lpstr>
      <vt:lpstr>Arial Black</vt:lpstr>
      <vt:lpstr>Calibri</vt:lpstr>
      <vt:lpstr>Helvetica LT</vt:lpstr>
      <vt:lpstr>Symbol</vt:lpstr>
      <vt:lpstr>Times New Roman</vt:lpstr>
      <vt:lpstr>Trebuchet MS</vt:lpstr>
      <vt:lpstr>Tw Cen MT</vt:lpstr>
      <vt:lpstr>Verdana</vt:lpstr>
      <vt:lpstr>Wingdings</vt:lpstr>
      <vt:lpstr>Wingdings 2</vt:lpstr>
      <vt:lpstr>Circuito</vt:lpstr>
      <vt:lpstr>Presentación de PowerPoint</vt:lpstr>
      <vt:lpstr>Presentación de PowerPoint</vt:lpstr>
      <vt:lpstr>Trabajos TEMÁTICOS</vt:lpstr>
      <vt:lpstr>Niveles y Modalidades involucrados  Feria  Escolar 2013</vt:lpstr>
      <vt:lpstr> Feria  Regional  2013</vt:lpstr>
      <vt:lpstr> Feria  Regional  2013</vt:lpstr>
      <vt:lpstr> Feria  Regional  2013</vt:lpstr>
      <vt:lpstr>Feria Provincial 2013</vt:lpstr>
      <vt:lpstr> Feria Nacional 2013</vt:lpstr>
      <vt:lpstr>… en la primera fase (Entre Ríos)…</vt:lpstr>
      <vt:lpstr>… en la segunda fase (La Pampa)…</vt:lpstr>
      <vt:lpstr>… en la tercera fase (Mendoza)…</vt:lpstr>
    </vt:vector>
  </TitlesOfParts>
  <Company>Windows 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Secretaría de Educación Dirección Nacional de Gestión Educativa</dc:title>
  <dc:creator>Horacio T</dc:creator>
  <cp:lastModifiedBy>MordoK</cp:lastModifiedBy>
  <cp:revision>134</cp:revision>
  <cp:lastPrinted>1601-01-01T00:00:00Z</cp:lastPrinted>
  <dcterms:created xsi:type="dcterms:W3CDTF">2012-08-12T18:15:58Z</dcterms:created>
  <dcterms:modified xsi:type="dcterms:W3CDTF">2013-08-05T16:10:11Z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</Properties>
</file>